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73"/>
  </p:notesMasterIdLst>
  <p:handoutMasterIdLst>
    <p:handoutMasterId r:id="rId74"/>
  </p:handoutMasterIdLst>
  <p:sldIdLst>
    <p:sldId id="256" r:id="rId2"/>
    <p:sldId id="259" r:id="rId3"/>
    <p:sldId id="260" r:id="rId4"/>
    <p:sldId id="261" r:id="rId5"/>
    <p:sldId id="399" r:id="rId6"/>
    <p:sldId id="262" r:id="rId7"/>
    <p:sldId id="263" r:id="rId8"/>
    <p:sldId id="264" r:id="rId9"/>
    <p:sldId id="337" r:id="rId10"/>
    <p:sldId id="331" r:id="rId11"/>
    <p:sldId id="413" r:id="rId12"/>
    <p:sldId id="415" r:id="rId13"/>
    <p:sldId id="416" r:id="rId14"/>
    <p:sldId id="417" r:id="rId15"/>
    <p:sldId id="329" r:id="rId16"/>
    <p:sldId id="342" r:id="rId17"/>
    <p:sldId id="343" r:id="rId18"/>
    <p:sldId id="345" r:id="rId19"/>
    <p:sldId id="347" r:id="rId20"/>
    <p:sldId id="348" r:id="rId21"/>
    <p:sldId id="349" r:id="rId22"/>
    <p:sldId id="350" r:id="rId23"/>
    <p:sldId id="402" r:id="rId24"/>
    <p:sldId id="403" r:id="rId25"/>
    <p:sldId id="404" r:id="rId26"/>
    <p:sldId id="405" r:id="rId27"/>
    <p:sldId id="406" r:id="rId28"/>
    <p:sldId id="407" r:id="rId29"/>
    <p:sldId id="408" r:id="rId30"/>
    <p:sldId id="409" r:id="rId31"/>
    <p:sldId id="410" r:id="rId32"/>
    <p:sldId id="411" r:id="rId33"/>
    <p:sldId id="412" r:id="rId34"/>
    <p:sldId id="336" r:id="rId35"/>
    <p:sldId id="356" r:id="rId36"/>
    <p:sldId id="357" r:id="rId37"/>
    <p:sldId id="359" r:id="rId38"/>
    <p:sldId id="360" r:id="rId39"/>
    <p:sldId id="414" r:id="rId40"/>
    <p:sldId id="330" r:id="rId41"/>
    <p:sldId id="361" r:id="rId42"/>
    <p:sldId id="332" r:id="rId43"/>
    <p:sldId id="333" r:id="rId44"/>
    <p:sldId id="364" r:id="rId45"/>
    <p:sldId id="365" r:id="rId46"/>
    <p:sldId id="366" r:id="rId47"/>
    <p:sldId id="367" r:id="rId48"/>
    <p:sldId id="368" r:id="rId49"/>
    <p:sldId id="369" r:id="rId50"/>
    <p:sldId id="370" r:id="rId51"/>
    <p:sldId id="371" r:id="rId52"/>
    <p:sldId id="372" r:id="rId53"/>
    <p:sldId id="374" r:id="rId54"/>
    <p:sldId id="375" r:id="rId55"/>
    <p:sldId id="376" r:id="rId56"/>
    <p:sldId id="377" r:id="rId57"/>
    <p:sldId id="378" r:id="rId58"/>
    <p:sldId id="379" r:id="rId59"/>
    <p:sldId id="380" r:id="rId60"/>
    <p:sldId id="334" r:id="rId61"/>
    <p:sldId id="335" r:id="rId62"/>
    <p:sldId id="381" r:id="rId63"/>
    <p:sldId id="265" r:id="rId64"/>
    <p:sldId id="267" r:id="rId65"/>
    <p:sldId id="268" r:id="rId66"/>
    <p:sldId id="269" r:id="rId67"/>
    <p:sldId id="270" r:id="rId68"/>
    <p:sldId id="271" r:id="rId69"/>
    <p:sldId id="272" r:id="rId70"/>
    <p:sldId id="273" r:id="rId71"/>
    <p:sldId id="318" r:id="rId72"/>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660033"/>
    <a:srgbClr val="000066"/>
    <a:srgbClr val="0000D4"/>
    <a:srgbClr val="C13503"/>
    <a:srgbClr val="1C9056"/>
    <a:srgbClr val="38492D"/>
    <a:srgbClr val="CC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85082" autoAdjust="0"/>
  </p:normalViewPr>
  <p:slideViewPr>
    <p:cSldViewPr>
      <p:cViewPr varScale="1">
        <p:scale>
          <a:sx n="63" d="100"/>
          <a:sy n="63" d="100"/>
        </p:scale>
        <p:origin x="159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ru-RU"/>
          </a:p>
        </p:txBody>
      </p:sp>
      <p:sp>
        <p:nvSpPr>
          <p:cNvPr id="1126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ru-RU"/>
          </a:p>
        </p:txBody>
      </p:sp>
      <p:sp>
        <p:nvSpPr>
          <p:cNvPr id="1126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ru-RU"/>
          </a:p>
        </p:txBody>
      </p:sp>
      <p:sp>
        <p:nvSpPr>
          <p:cNvPr id="1126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0F6D1D5-F3A8-474E-BD9F-3AD3FB13CDB0}" type="slidenum">
              <a:rPr lang="ru-RU"/>
              <a:pPr>
                <a:defRPr/>
              </a:pPr>
              <a:t>‹#›</a:t>
            </a:fld>
            <a:endParaRPr lang="ru-RU"/>
          </a:p>
        </p:txBody>
      </p:sp>
    </p:spTree>
    <p:extLst>
      <p:ext uri="{BB962C8B-B14F-4D97-AF65-F5344CB8AC3E}">
        <p14:creationId xmlns:p14="http://schemas.microsoft.com/office/powerpoint/2010/main" val="862370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ru-RU"/>
          </a:p>
        </p:txBody>
      </p:sp>
      <p:sp>
        <p:nvSpPr>
          <p:cNvPr id="1136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ru-RU"/>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ru-RU"/>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3549803-F27E-45E5-8CA3-0F404136A6A9}" type="slidenum">
              <a:rPr lang="ru-RU"/>
              <a:pPr>
                <a:defRPr/>
              </a:pPr>
              <a:t>‹#›</a:t>
            </a:fld>
            <a:endParaRPr lang="ru-RU"/>
          </a:p>
        </p:txBody>
      </p:sp>
    </p:spTree>
    <p:extLst>
      <p:ext uri="{BB962C8B-B14F-4D97-AF65-F5344CB8AC3E}">
        <p14:creationId xmlns:p14="http://schemas.microsoft.com/office/powerpoint/2010/main" val="1261205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43F3E225-897A-46FE-B5A7-DAAD654016CB}" type="slidenum">
              <a:rPr lang="ru-RU"/>
              <a:pPr/>
              <a:t>1</a:t>
            </a:fld>
            <a:endParaRPr lang="ru-RU"/>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ru-RU" dirty="0" smtClean="0"/>
          </a:p>
        </p:txBody>
      </p:sp>
    </p:spTree>
    <p:extLst>
      <p:ext uri="{BB962C8B-B14F-4D97-AF65-F5344CB8AC3E}">
        <p14:creationId xmlns:p14="http://schemas.microsoft.com/office/powerpoint/2010/main" val="574556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228600" y="3886200"/>
            <a:ext cx="8610600" cy="998538"/>
          </a:xfrm>
        </p:spPr>
        <p:txBody>
          <a:bodyPr/>
          <a:lstStyle>
            <a:lvl1pPr algn="ctr">
              <a:defRPr>
                <a:solidFill>
                  <a:schemeClr val="tx1"/>
                </a:solidFill>
              </a:defRPr>
            </a:lvl1pPr>
          </a:lstStyle>
          <a:p>
            <a:r>
              <a:rPr lang="ru-RU" smtClean="0"/>
              <a:t>Образец заголовка</a:t>
            </a:r>
            <a:endParaRPr lang="ru-RU"/>
          </a:p>
        </p:txBody>
      </p:sp>
      <p:sp>
        <p:nvSpPr>
          <p:cNvPr id="62467" name="Rectangle 3"/>
          <p:cNvSpPr>
            <a:spLocks noGrp="1" noChangeArrowheads="1"/>
          </p:cNvSpPr>
          <p:nvPr>
            <p:ph type="subTitle" idx="1"/>
          </p:nvPr>
        </p:nvSpPr>
        <p:spPr>
          <a:xfrm>
            <a:off x="228600" y="4953000"/>
            <a:ext cx="8610600" cy="838200"/>
          </a:xfrm>
        </p:spPr>
        <p:txBody>
          <a:bodyPr/>
          <a:lstStyle>
            <a:lvl1pPr marL="0" indent="0" algn="ctr">
              <a:buFont typeface="Wingdings" pitchFamily="2" charset="2"/>
              <a:buNone/>
              <a:defRPr b="1"/>
            </a:lvl1pPr>
          </a:lstStyle>
          <a:p>
            <a:r>
              <a:rPr lang="ru-RU" smtClean="0"/>
              <a:t>Образец подзаголовка</a:t>
            </a:r>
            <a:endParaRPr lang="ru-RU"/>
          </a:p>
        </p:txBody>
      </p:sp>
      <p:sp>
        <p:nvSpPr>
          <p:cNvPr id="4" name="Rectangle 8"/>
          <p:cNvSpPr>
            <a:spLocks noGrp="1" noChangeArrowheads="1"/>
          </p:cNvSpPr>
          <p:nvPr>
            <p:ph type="dt" sz="quarter" idx="10"/>
          </p:nvPr>
        </p:nvSpPr>
        <p:spPr/>
        <p:txBody>
          <a:bodyPr/>
          <a:lstStyle>
            <a:lvl1pPr>
              <a:defRPr smtClean="0"/>
            </a:lvl1pPr>
          </a:lstStyle>
          <a:p>
            <a:pPr>
              <a:defRPr/>
            </a:pPr>
            <a:endParaRPr lang="ru-RU"/>
          </a:p>
        </p:txBody>
      </p:sp>
      <p:sp>
        <p:nvSpPr>
          <p:cNvPr id="5" name="Rectangle 9"/>
          <p:cNvSpPr>
            <a:spLocks noGrp="1" noChangeArrowheads="1"/>
          </p:cNvSpPr>
          <p:nvPr>
            <p:ph type="ftr" sz="quarter" idx="11"/>
          </p:nvPr>
        </p:nvSpPr>
        <p:spPr/>
        <p:txBody>
          <a:bodyPr/>
          <a:lstStyle>
            <a:lvl1pPr>
              <a:defRPr smtClean="0"/>
            </a:lvl1pPr>
          </a:lstStyle>
          <a:p>
            <a:pPr>
              <a:defRPr/>
            </a:pPr>
            <a:r>
              <a:rPr lang="ru-RU" smtClean="0"/>
              <a:t>Федеральный закон от 21 ноября 2011 г. N 323-ФЗ  «Об основах охраны здоровья граждан в Российской Федерации»  (ст.72)</a:t>
            </a:r>
            <a:endParaRPr lang="ru-RU"/>
          </a:p>
        </p:txBody>
      </p:sp>
      <p:sp>
        <p:nvSpPr>
          <p:cNvPr id="6" name="Rectangle 10"/>
          <p:cNvSpPr>
            <a:spLocks noGrp="1" noChangeArrowheads="1"/>
          </p:cNvSpPr>
          <p:nvPr>
            <p:ph type="sldNum" sz="quarter" idx="12"/>
          </p:nvPr>
        </p:nvSpPr>
        <p:spPr/>
        <p:txBody>
          <a:bodyPr/>
          <a:lstStyle>
            <a:lvl1pPr>
              <a:defRPr smtClean="0"/>
            </a:lvl1pPr>
          </a:lstStyle>
          <a:p>
            <a:pPr>
              <a:defRPr/>
            </a:pPr>
            <a:fld id="{F896C212-1D97-4CC4-8F82-A628BE0FCDD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r>
              <a:rPr lang="ru-RU" smtClean="0"/>
              <a:t>Федеральный закон от 21 ноября 2011 г. N 323-ФЗ  «Об основах охраны здоровья граждан в Российской Федерации»  (ст.72)</a:t>
            </a: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3CB2B11C-0D31-4B14-B175-FB05C3A254E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86550" y="152400"/>
            <a:ext cx="2152650" cy="64008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28600" y="152400"/>
            <a:ext cx="6305550" cy="6400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r>
              <a:rPr lang="ru-RU" smtClean="0"/>
              <a:t>Федеральный закон от 21 ноября 2011 г. N 323-ФЗ  «Об основах охраны здоровья граждан в Российской Федерации»  (ст.72)</a:t>
            </a: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83C4038E-5FFE-4D11-9FF6-A1C577D8746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r>
              <a:rPr lang="ru-RU" smtClean="0"/>
              <a:t>Федеральный закон от 21 ноября 2011 г. N 323-ФЗ  «Об основах охраны здоровья граждан в Российской Федерации»  (ст.72)</a:t>
            </a: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11199CF4-6580-4721-8360-CB6023A86B9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r>
              <a:rPr lang="ru-RU" smtClean="0"/>
              <a:t>Федеральный закон от 21 ноября 2011 г. N 323-ФЗ  «Об основах охраны здоровья граждан в Российской Федерации»  (ст.72)</a:t>
            </a: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80E6AF5B-9FB3-4182-80E3-5E28F5FF9D6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28600" y="16764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10100" y="16764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r>
              <a:rPr lang="ru-RU" smtClean="0"/>
              <a:t>Федеральный закон от 21 ноября 2011 г. N 323-ФЗ  «Об основах охраны здоровья граждан в Российской Федерации»  (ст.72)</a:t>
            </a: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92D1481C-8D81-4D02-B25C-290CD58F058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7"/>
          <p:cNvSpPr>
            <a:spLocks noGrp="1" noChangeArrowheads="1"/>
          </p:cNvSpPr>
          <p:nvPr>
            <p:ph type="dt" sz="half" idx="10"/>
          </p:nvPr>
        </p:nvSpPr>
        <p:spPr>
          <a:ln/>
        </p:spPr>
        <p:txBody>
          <a:bodyPr/>
          <a:lstStyle>
            <a:lvl1pPr>
              <a:defRPr/>
            </a:lvl1pPr>
          </a:lstStyle>
          <a:p>
            <a:pPr>
              <a:defRPr/>
            </a:pPr>
            <a:endParaRPr lang="ru-RU"/>
          </a:p>
        </p:txBody>
      </p:sp>
      <p:sp>
        <p:nvSpPr>
          <p:cNvPr id="8" name="Rectangle 8"/>
          <p:cNvSpPr>
            <a:spLocks noGrp="1" noChangeArrowheads="1"/>
          </p:cNvSpPr>
          <p:nvPr>
            <p:ph type="ftr" sz="quarter" idx="11"/>
          </p:nvPr>
        </p:nvSpPr>
        <p:spPr>
          <a:ln/>
        </p:spPr>
        <p:txBody>
          <a:bodyPr/>
          <a:lstStyle>
            <a:lvl1pPr>
              <a:defRPr/>
            </a:lvl1pPr>
          </a:lstStyle>
          <a:p>
            <a:pPr>
              <a:defRPr/>
            </a:pPr>
            <a:r>
              <a:rPr lang="ru-RU" smtClean="0"/>
              <a:t>Федеральный закон от 21 ноября 2011 г. N 323-ФЗ  «Об основах охраны здоровья граждан в Российской Федерации»  (ст.72)</a:t>
            </a:r>
            <a:endParaRPr lang="ru-RU"/>
          </a:p>
        </p:txBody>
      </p:sp>
      <p:sp>
        <p:nvSpPr>
          <p:cNvPr id="9" name="Rectangle 9"/>
          <p:cNvSpPr>
            <a:spLocks noGrp="1" noChangeArrowheads="1"/>
          </p:cNvSpPr>
          <p:nvPr>
            <p:ph type="sldNum" sz="quarter" idx="12"/>
          </p:nvPr>
        </p:nvSpPr>
        <p:spPr>
          <a:ln/>
        </p:spPr>
        <p:txBody>
          <a:bodyPr/>
          <a:lstStyle>
            <a:lvl1pPr>
              <a:defRPr/>
            </a:lvl1pPr>
          </a:lstStyle>
          <a:p>
            <a:pPr>
              <a:defRPr/>
            </a:pPr>
            <a:fld id="{55AEE81B-ACBF-4D33-B73E-1084E2AE31E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7"/>
          <p:cNvSpPr>
            <a:spLocks noGrp="1" noChangeArrowheads="1"/>
          </p:cNvSpPr>
          <p:nvPr>
            <p:ph type="dt" sz="half" idx="10"/>
          </p:nvPr>
        </p:nvSpPr>
        <p:spPr>
          <a:ln/>
        </p:spPr>
        <p:txBody>
          <a:bodyPr/>
          <a:lstStyle>
            <a:lvl1pPr>
              <a:defRPr/>
            </a:lvl1pPr>
          </a:lstStyle>
          <a:p>
            <a:pPr>
              <a:defRPr/>
            </a:pPr>
            <a:endParaRPr lang="ru-RU"/>
          </a:p>
        </p:txBody>
      </p:sp>
      <p:sp>
        <p:nvSpPr>
          <p:cNvPr id="4" name="Rectangle 8"/>
          <p:cNvSpPr>
            <a:spLocks noGrp="1" noChangeArrowheads="1"/>
          </p:cNvSpPr>
          <p:nvPr>
            <p:ph type="ftr" sz="quarter" idx="11"/>
          </p:nvPr>
        </p:nvSpPr>
        <p:spPr>
          <a:ln/>
        </p:spPr>
        <p:txBody>
          <a:bodyPr/>
          <a:lstStyle>
            <a:lvl1pPr>
              <a:defRPr/>
            </a:lvl1pPr>
          </a:lstStyle>
          <a:p>
            <a:pPr>
              <a:defRPr/>
            </a:pPr>
            <a:r>
              <a:rPr lang="ru-RU" smtClean="0"/>
              <a:t>Федеральный закон от 21 ноября 2011 г. N 323-ФЗ  «Об основах охраны здоровья граждан в Российской Федерации»  (ст.72)</a:t>
            </a:r>
            <a:endParaRPr lang="ru-RU"/>
          </a:p>
        </p:txBody>
      </p:sp>
      <p:sp>
        <p:nvSpPr>
          <p:cNvPr id="5" name="Rectangle 9"/>
          <p:cNvSpPr>
            <a:spLocks noGrp="1" noChangeArrowheads="1"/>
          </p:cNvSpPr>
          <p:nvPr>
            <p:ph type="sldNum" sz="quarter" idx="12"/>
          </p:nvPr>
        </p:nvSpPr>
        <p:spPr>
          <a:ln/>
        </p:spPr>
        <p:txBody>
          <a:bodyPr/>
          <a:lstStyle>
            <a:lvl1pPr>
              <a:defRPr/>
            </a:lvl1pPr>
          </a:lstStyle>
          <a:p>
            <a:pPr>
              <a:defRPr/>
            </a:pPr>
            <a:fld id="{4F412751-B1B0-4FC3-A461-8E65BCBAC8E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ru-RU"/>
          </a:p>
        </p:txBody>
      </p:sp>
      <p:sp>
        <p:nvSpPr>
          <p:cNvPr id="3" name="Rectangle 8"/>
          <p:cNvSpPr>
            <a:spLocks noGrp="1" noChangeArrowheads="1"/>
          </p:cNvSpPr>
          <p:nvPr>
            <p:ph type="ftr" sz="quarter" idx="11"/>
          </p:nvPr>
        </p:nvSpPr>
        <p:spPr>
          <a:ln/>
        </p:spPr>
        <p:txBody>
          <a:bodyPr/>
          <a:lstStyle>
            <a:lvl1pPr>
              <a:defRPr/>
            </a:lvl1pPr>
          </a:lstStyle>
          <a:p>
            <a:pPr>
              <a:defRPr/>
            </a:pPr>
            <a:r>
              <a:rPr lang="ru-RU" smtClean="0"/>
              <a:t>Федеральный закон от 21 ноября 2011 г. N 323-ФЗ  «Об основах охраны здоровья граждан в Российской Федерации»  (ст.72)</a:t>
            </a:r>
            <a:endParaRPr lang="ru-RU"/>
          </a:p>
        </p:txBody>
      </p:sp>
      <p:sp>
        <p:nvSpPr>
          <p:cNvPr id="4" name="Rectangle 9"/>
          <p:cNvSpPr>
            <a:spLocks noGrp="1" noChangeArrowheads="1"/>
          </p:cNvSpPr>
          <p:nvPr>
            <p:ph type="sldNum" sz="quarter" idx="12"/>
          </p:nvPr>
        </p:nvSpPr>
        <p:spPr>
          <a:ln/>
        </p:spPr>
        <p:txBody>
          <a:bodyPr/>
          <a:lstStyle>
            <a:lvl1pPr>
              <a:defRPr/>
            </a:lvl1pPr>
          </a:lstStyle>
          <a:p>
            <a:pPr>
              <a:defRPr/>
            </a:pPr>
            <a:fld id="{FBD19209-479B-4F03-ADCB-89B0DCDB9FE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r>
              <a:rPr lang="ru-RU" smtClean="0"/>
              <a:t>Федеральный закон от 21 ноября 2011 г. N 323-ФЗ  «Об основах охраны здоровья граждан в Российской Федерации»  (ст.72)</a:t>
            </a: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D1DBF57E-F8D0-4BC8-8DB1-288C6228D2C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r>
              <a:rPr lang="ru-RU" smtClean="0"/>
              <a:t>Федеральный закон от 21 ноября 2011 г. N 323-ФЗ  «Об основах охраны здоровья граждан в Российской Федерации»  (ст.72)</a:t>
            </a: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5FDBB42F-2702-465D-AD80-B62E1D05ADC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152400"/>
            <a:ext cx="74676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Заголовок</a:t>
            </a:r>
          </a:p>
        </p:txBody>
      </p:sp>
      <p:sp>
        <p:nvSpPr>
          <p:cNvPr id="1027" name="Rectangle 3"/>
          <p:cNvSpPr>
            <a:spLocks noGrp="1" noChangeArrowheads="1"/>
          </p:cNvSpPr>
          <p:nvPr>
            <p:ph type="body" idx="1"/>
          </p:nvPr>
        </p:nvSpPr>
        <p:spPr bwMode="auto">
          <a:xfrm>
            <a:off x="228600" y="16764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1447" name="Rectangle 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vl1pPr>
          </a:lstStyle>
          <a:p>
            <a:pPr>
              <a:defRPr/>
            </a:pPr>
            <a:endParaRPr lang="ru-RU"/>
          </a:p>
        </p:txBody>
      </p:sp>
      <p:sp>
        <p:nvSpPr>
          <p:cNvPr id="61448" name="Rectangle 8"/>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r>
              <a:rPr lang="ru-RU" smtClean="0"/>
              <a:t>Федеральный закон от 21 ноября 2011 г. N 323-ФЗ  «Об основах охраны здоровья граждан в Российской Федерации»  (ст.72)</a:t>
            </a:r>
            <a:endParaRPr lang="ru-RU"/>
          </a:p>
        </p:txBody>
      </p:sp>
      <p:sp>
        <p:nvSpPr>
          <p:cNvPr id="61449" name="Rectangle 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288E2F9-F00E-407B-A8EF-7A1DEEEED1C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14"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sldNum="0" hdr="0" ftr="0" dt="0"/>
  <p:txStyles>
    <p:titleStyle>
      <a:lvl1pPr algn="l" rtl="0" eaLnBrk="1" fontAlgn="base" hangingPunct="1">
        <a:spcBef>
          <a:spcPct val="0"/>
        </a:spcBef>
        <a:spcAft>
          <a:spcPct val="0"/>
        </a:spcAft>
        <a:defRPr kumimoji="1" sz="4400" b="1">
          <a:solidFill>
            <a:schemeClr val="bg1"/>
          </a:solidFill>
          <a:latin typeface="+mj-lt"/>
          <a:ea typeface="+mj-ea"/>
          <a:cs typeface="+mj-cs"/>
        </a:defRPr>
      </a:lvl1pPr>
      <a:lvl2pPr algn="l" rtl="0" eaLnBrk="1" fontAlgn="base" hangingPunct="1">
        <a:spcBef>
          <a:spcPct val="0"/>
        </a:spcBef>
        <a:spcAft>
          <a:spcPct val="0"/>
        </a:spcAft>
        <a:defRPr kumimoji="1" sz="4400" b="1">
          <a:solidFill>
            <a:schemeClr val="bg1"/>
          </a:solidFill>
          <a:latin typeface="Arial" charset="0"/>
        </a:defRPr>
      </a:lvl2pPr>
      <a:lvl3pPr algn="l" rtl="0" eaLnBrk="1" fontAlgn="base" hangingPunct="1">
        <a:spcBef>
          <a:spcPct val="0"/>
        </a:spcBef>
        <a:spcAft>
          <a:spcPct val="0"/>
        </a:spcAft>
        <a:defRPr kumimoji="1" sz="4400" b="1">
          <a:solidFill>
            <a:schemeClr val="bg1"/>
          </a:solidFill>
          <a:latin typeface="Arial" charset="0"/>
        </a:defRPr>
      </a:lvl3pPr>
      <a:lvl4pPr algn="l" rtl="0" eaLnBrk="1" fontAlgn="base" hangingPunct="1">
        <a:spcBef>
          <a:spcPct val="0"/>
        </a:spcBef>
        <a:spcAft>
          <a:spcPct val="0"/>
        </a:spcAft>
        <a:defRPr kumimoji="1" sz="4400" b="1">
          <a:solidFill>
            <a:schemeClr val="bg1"/>
          </a:solidFill>
          <a:latin typeface="Arial" charset="0"/>
        </a:defRPr>
      </a:lvl4pPr>
      <a:lvl5pPr algn="l" rtl="0" eaLnBrk="1" fontAlgn="base" hangingPunct="1">
        <a:spcBef>
          <a:spcPct val="0"/>
        </a:spcBef>
        <a:spcAft>
          <a:spcPct val="0"/>
        </a:spcAft>
        <a:defRPr kumimoji="1" sz="4400" b="1">
          <a:solidFill>
            <a:schemeClr val="bg1"/>
          </a:solidFill>
          <a:latin typeface="Arial" charset="0"/>
        </a:defRPr>
      </a:lvl5pPr>
      <a:lvl6pPr marL="457200" algn="l" rtl="0" eaLnBrk="1" fontAlgn="base" hangingPunct="1">
        <a:spcBef>
          <a:spcPct val="0"/>
        </a:spcBef>
        <a:spcAft>
          <a:spcPct val="0"/>
        </a:spcAft>
        <a:defRPr kumimoji="1" sz="4400" b="1">
          <a:solidFill>
            <a:schemeClr val="bg1"/>
          </a:solidFill>
          <a:latin typeface="Arial" charset="0"/>
        </a:defRPr>
      </a:lvl6pPr>
      <a:lvl7pPr marL="914400" algn="l" rtl="0" eaLnBrk="1" fontAlgn="base" hangingPunct="1">
        <a:spcBef>
          <a:spcPct val="0"/>
        </a:spcBef>
        <a:spcAft>
          <a:spcPct val="0"/>
        </a:spcAft>
        <a:defRPr kumimoji="1" sz="4400" b="1">
          <a:solidFill>
            <a:schemeClr val="bg1"/>
          </a:solidFill>
          <a:latin typeface="Arial" charset="0"/>
        </a:defRPr>
      </a:lvl7pPr>
      <a:lvl8pPr marL="1371600" algn="l" rtl="0" eaLnBrk="1" fontAlgn="base" hangingPunct="1">
        <a:spcBef>
          <a:spcPct val="0"/>
        </a:spcBef>
        <a:spcAft>
          <a:spcPct val="0"/>
        </a:spcAft>
        <a:defRPr kumimoji="1" sz="4400" b="1">
          <a:solidFill>
            <a:schemeClr val="bg1"/>
          </a:solidFill>
          <a:latin typeface="Arial" charset="0"/>
        </a:defRPr>
      </a:lvl8pPr>
      <a:lvl9pPr marL="1828800" algn="l" rtl="0" eaLnBrk="1" fontAlgn="base" hangingPunct="1">
        <a:spcBef>
          <a:spcPct val="0"/>
        </a:spcBef>
        <a:spcAft>
          <a:spcPct val="0"/>
        </a:spcAft>
        <a:defRPr kumimoji="1" sz="4400" b="1">
          <a:solidFill>
            <a:schemeClr val="bg1"/>
          </a:solidFill>
          <a:latin typeface="Arial" charset="0"/>
        </a:defRPr>
      </a:lvl9pPr>
    </p:titleStyle>
    <p:bodyStyle>
      <a:lvl1pPr marL="342900" indent="-342900" algn="l" rtl="0" eaLnBrk="1" fontAlgn="base" hangingPunct="1">
        <a:spcBef>
          <a:spcPct val="20000"/>
        </a:spcBef>
        <a:spcAft>
          <a:spcPct val="0"/>
        </a:spcAft>
        <a:buClr>
          <a:srgbClr val="0000D4"/>
        </a:buClr>
        <a:buSzPct val="75000"/>
        <a:buFont typeface="Wingdings" pitchFamily="2" charset="2"/>
        <a:buChar char="n"/>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0000D4"/>
        </a:buClr>
        <a:buSzPct val="75000"/>
        <a:buFont typeface="Wingdings" pitchFamily="2" charset="2"/>
        <a:buChar char="n"/>
        <a:defRPr kumimoji="1" sz="2800">
          <a:solidFill>
            <a:schemeClr val="tx1"/>
          </a:solidFill>
          <a:latin typeface="+mn-lt"/>
        </a:defRPr>
      </a:lvl2pPr>
      <a:lvl3pPr marL="1143000" indent="-228600" algn="l" rtl="0" eaLnBrk="1" fontAlgn="base" hangingPunct="1">
        <a:spcBef>
          <a:spcPct val="20000"/>
        </a:spcBef>
        <a:spcAft>
          <a:spcPct val="0"/>
        </a:spcAft>
        <a:buClr>
          <a:srgbClr val="0000D4"/>
        </a:buClr>
        <a:buSzPct val="75000"/>
        <a:buFont typeface="Wingdings" pitchFamily="2" charset="2"/>
        <a:buChar char="n"/>
        <a:defRPr kumimoji="1" sz="2400">
          <a:solidFill>
            <a:schemeClr val="tx1"/>
          </a:solidFill>
          <a:latin typeface="+mn-lt"/>
        </a:defRPr>
      </a:lvl3pPr>
      <a:lvl4pPr marL="1600200" indent="-228600" algn="l" rtl="0" eaLnBrk="1" fontAlgn="base" hangingPunct="1">
        <a:spcBef>
          <a:spcPct val="20000"/>
        </a:spcBef>
        <a:spcAft>
          <a:spcPct val="0"/>
        </a:spcAft>
        <a:buClr>
          <a:srgbClr val="0000D4"/>
        </a:buClr>
        <a:buSzPct val="75000"/>
        <a:buFont typeface="Wingdings" pitchFamily="2" charset="2"/>
        <a:buChar char="n"/>
        <a:defRPr kumimoji="1" sz="2000">
          <a:solidFill>
            <a:schemeClr val="tx1"/>
          </a:solidFill>
          <a:latin typeface="+mn-lt"/>
        </a:defRPr>
      </a:lvl4pPr>
      <a:lvl5pPr marL="2057400" indent="-228600" algn="l" rtl="0" eaLnBrk="1" fontAlgn="base" hangingPunct="1">
        <a:spcBef>
          <a:spcPct val="20000"/>
        </a:spcBef>
        <a:spcAft>
          <a:spcPct val="0"/>
        </a:spcAft>
        <a:buClr>
          <a:srgbClr val="0000D4"/>
        </a:buClr>
        <a:buSzPct val="75000"/>
        <a:buFont typeface="Wingdings" pitchFamily="2" charset="2"/>
        <a:buChar char="n"/>
        <a:defRPr kumimoji="1" sz="2000">
          <a:solidFill>
            <a:schemeClr val="tx1"/>
          </a:solidFill>
          <a:latin typeface="+mn-lt"/>
        </a:defRPr>
      </a:lvl5pPr>
      <a:lvl6pPr marL="2514600" indent="-228600" algn="l" rtl="0" eaLnBrk="1" fontAlgn="base" hangingPunct="1">
        <a:spcBef>
          <a:spcPct val="20000"/>
        </a:spcBef>
        <a:spcAft>
          <a:spcPct val="0"/>
        </a:spcAft>
        <a:buClr>
          <a:srgbClr val="0000D4"/>
        </a:buClr>
        <a:buSzPct val="75000"/>
        <a:buFont typeface="Wingdings" pitchFamily="2" charset="2"/>
        <a:buChar char="n"/>
        <a:defRPr kumimoji="1" sz="2000">
          <a:solidFill>
            <a:schemeClr val="tx1"/>
          </a:solidFill>
          <a:latin typeface="+mn-lt"/>
        </a:defRPr>
      </a:lvl6pPr>
      <a:lvl7pPr marL="2971800" indent="-228600" algn="l" rtl="0" eaLnBrk="1" fontAlgn="base" hangingPunct="1">
        <a:spcBef>
          <a:spcPct val="20000"/>
        </a:spcBef>
        <a:spcAft>
          <a:spcPct val="0"/>
        </a:spcAft>
        <a:buClr>
          <a:srgbClr val="0000D4"/>
        </a:buClr>
        <a:buSzPct val="75000"/>
        <a:buFont typeface="Wingdings" pitchFamily="2" charset="2"/>
        <a:buChar char="n"/>
        <a:defRPr kumimoji="1" sz="2000">
          <a:solidFill>
            <a:schemeClr val="tx1"/>
          </a:solidFill>
          <a:latin typeface="+mn-lt"/>
        </a:defRPr>
      </a:lvl7pPr>
      <a:lvl8pPr marL="3429000" indent="-228600" algn="l" rtl="0" eaLnBrk="1" fontAlgn="base" hangingPunct="1">
        <a:spcBef>
          <a:spcPct val="20000"/>
        </a:spcBef>
        <a:spcAft>
          <a:spcPct val="0"/>
        </a:spcAft>
        <a:buClr>
          <a:srgbClr val="0000D4"/>
        </a:buClr>
        <a:buSzPct val="75000"/>
        <a:buFont typeface="Wingdings" pitchFamily="2" charset="2"/>
        <a:buChar char="n"/>
        <a:defRPr kumimoji="1" sz="2000">
          <a:solidFill>
            <a:schemeClr val="tx1"/>
          </a:solidFill>
          <a:latin typeface="+mn-lt"/>
        </a:defRPr>
      </a:lvl8pPr>
      <a:lvl9pPr marL="3886200" indent="-228600" algn="l" rtl="0" eaLnBrk="1" fontAlgn="base" hangingPunct="1">
        <a:spcBef>
          <a:spcPct val="20000"/>
        </a:spcBef>
        <a:spcAft>
          <a:spcPct val="0"/>
        </a:spcAft>
        <a:buClr>
          <a:srgbClr val="0000D4"/>
        </a:buClr>
        <a:buSzPct val="75000"/>
        <a:buFont typeface="Wingdings" pitchFamily="2" charset="2"/>
        <a:buChar char="n"/>
        <a:defRPr kumimoji="1"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d-law.r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ed-law.ru/"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1520" y="3933056"/>
            <a:ext cx="8640960" cy="2232248"/>
          </a:xfrm>
        </p:spPr>
        <p:txBody>
          <a:bodyPr/>
          <a:lstStyle/>
          <a:p>
            <a:r>
              <a:rPr lang="ru-RU" sz="3200" dirty="0" smtClean="0">
                <a:solidFill>
                  <a:schemeClr val="accent4">
                    <a:lumMod val="95000"/>
                    <a:lumOff val="5000"/>
                  </a:schemeClr>
                </a:solidFill>
                <a:latin typeface="Book Antiqua" panose="02040602050305030304" pitchFamily="18" charset="0"/>
              </a:rPr>
              <a:t>ПРАВОВОЙ САТЕЛЛИТ</a:t>
            </a:r>
            <a:br>
              <a:rPr lang="ru-RU" sz="3200" dirty="0" smtClean="0">
                <a:solidFill>
                  <a:schemeClr val="accent4">
                    <a:lumMod val="95000"/>
                    <a:lumOff val="5000"/>
                  </a:schemeClr>
                </a:solidFill>
                <a:latin typeface="Book Antiqua" panose="02040602050305030304" pitchFamily="18" charset="0"/>
              </a:rPr>
            </a:br>
            <a:r>
              <a:rPr lang="ru-RU" sz="3200" dirty="0" smtClean="0"/>
              <a:t/>
            </a:r>
            <a:br>
              <a:rPr lang="ru-RU" sz="3200" dirty="0" smtClean="0"/>
            </a:br>
            <a:r>
              <a:rPr lang="ru-RU" sz="2800" dirty="0" smtClean="0">
                <a:solidFill>
                  <a:srgbClr val="800000"/>
                </a:solidFill>
                <a:latin typeface="Book Antiqua" panose="02040602050305030304" pitchFamily="18" charset="0"/>
              </a:rPr>
              <a:t>ПРАВОВЫЕ РИСКИ ПРИ ОСУЩЕСТВЛЕНИИ МЕДИЦИНСКОЙ ДЕЯТЕЛЬНОСТИ</a:t>
            </a:r>
            <a:br>
              <a:rPr lang="ru-RU" sz="2800" dirty="0" smtClean="0">
                <a:solidFill>
                  <a:srgbClr val="800000"/>
                </a:solidFill>
                <a:latin typeface="Book Antiqua" panose="02040602050305030304" pitchFamily="18" charset="0"/>
              </a:rPr>
            </a:br>
            <a:endParaRPr lang="nl-NL" sz="2800" dirty="0" smtClean="0">
              <a:solidFill>
                <a:srgbClr val="800000"/>
              </a:solidFill>
              <a:latin typeface="Book Antiqua" panose="02040602050305030304" pitchFamily="18" charset="0"/>
            </a:endParaRPr>
          </a:p>
        </p:txBody>
      </p:sp>
      <p:pic>
        <p:nvPicPr>
          <p:cNvPr id="9" name="Picture 3" descr="http://www.med-law.ru/img/9239_logo.png">
            <a:hlinkClick r:id="rId3"/>
          </p:cNvPr>
          <p:cNvPicPr>
            <a:picLocks noChangeAspect="1" noChangeArrowheads="1"/>
          </p:cNvPicPr>
          <p:nvPr/>
        </p:nvPicPr>
        <p:blipFill>
          <a:blip r:embed="rId4" cstate="print"/>
          <a:srcRect/>
          <a:stretch>
            <a:fillRect/>
          </a:stretch>
        </p:blipFill>
        <p:spPr bwMode="auto">
          <a:xfrm>
            <a:off x="179512" y="116632"/>
            <a:ext cx="1368152" cy="1728192"/>
          </a:xfrm>
          <a:prstGeom prst="rect">
            <a:avLst/>
          </a:prstGeom>
          <a:noFill/>
          <a:ln>
            <a:solidFill>
              <a:srgbClr val="002060"/>
            </a:solidFill>
          </a:ln>
        </p:spPr>
      </p:pic>
      <p:sp>
        <p:nvSpPr>
          <p:cNvPr id="10" name="Дата 3"/>
          <p:cNvSpPr txBox="1">
            <a:spLocks/>
          </p:cNvSpPr>
          <p:nvPr/>
        </p:nvSpPr>
        <p:spPr bwMode="auto">
          <a:xfrm>
            <a:off x="35536" y="1880828"/>
            <a:ext cx="5328592" cy="20162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defRPr/>
            </a:pPr>
            <a:endParaRPr lang="ru-RU" sz="2800" b="1" dirty="0" smtClean="0">
              <a:solidFill>
                <a:schemeClr val="bg1"/>
              </a:solidFill>
              <a:latin typeface="Bookman Old Style" pitchFamily="18" charset="0"/>
            </a:endParaRPr>
          </a:p>
        </p:txBody>
      </p:sp>
      <p:sp>
        <p:nvSpPr>
          <p:cNvPr id="7" name="Rectangle 3"/>
          <p:cNvSpPr txBox="1">
            <a:spLocks noChangeArrowheads="1"/>
          </p:cNvSpPr>
          <p:nvPr/>
        </p:nvSpPr>
        <p:spPr bwMode="auto">
          <a:xfrm>
            <a:off x="1619672" y="116632"/>
            <a:ext cx="3744416" cy="18722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20000"/>
              </a:spcBef>
              <a:spcAft>
                <a:spcPct val="0"/>
              </a:spcAft>
              <a:buClr>
                <a:srgbClr val="0000D4"/>
              </a:buClr>
              <a:buSzPct val="75000"/>
              <a:buFont typeface="Wingdings" pitchFamily="2" charset="2"/>
              <a:buNone/>
              <a:tabLst/>
              <a:defRPr/>
            </a:pPr>
            <a:r>
              <a:rPr kumimoji="1" lang="ru-RU" sz="1400" b="1" i="0" u="none" strike="noStrike" kern="0" cap="none" spc="0" normalizeH="0" baseline="0" noProof="0" dirty="0" smtClean="0">
                <a:ln>
                  <a:noFill/>
                </a:ln>
                <a:solidFill>
                  <a:schemeClr val="accent6">
                    <a:lumMod val="50000"/>
                  </a:schemeClr>
                </a:solidFill>
                <a:effectLst/>
                <a:uLnTx/>
                <a:uFillTx/>
                <a:latin typeface="Book Antiqua" pitchFamily="18" charset="0"/>
                <a:ea typeface="+mn-ea"/>
                <a:cs typeface="+mn-cs"/>
              </a:rPr>
              <a:t>ПАВЛОВА ЮЛИЯ ВЛАДИМИРОВНА</a:t>
            </a:r>
          </a:p>
          <a:p>
            <a:pPr marL="0" marR="0" lvl="0" indent="0" algn="r" defTabSz="914400" rtl="0" eaLnBrk="1" fontAlgn="base" latinLnBrk="0" hangingPunct="1">
              <a:lnSpc>
                <a:spcPct val="100000"/>
              </a:lnSpc>
              <a:spcBef>
                <a:spcPct val="20000"/>
              </a:spcBef>
              <a:spcAft>
                <a:spcPct val="0"/>
              </a:spcAft>
              <a:buClr>
                <a:srgbClr val="0000D4"/>
              </a:buClr>
              <a:buSzPct val="75000"/>
              <a:buFont typeface="Wingdings" pitchFamily="2" charset="2"/>
              <a:buNone/>
              <a:tabLst/>
              <a:defRPr/>
            </a:pPr>
            <a:r>
              <a:rPr kumimoji="1" lang="ru-RU" sz="1400" b="1" i="1" u="none" strike="noStrike" kern="0" cap="none" spc="0" normalizeH="0" baseline="0" noProof="0" dirty="0" smtClean="0">
                <a:ln>
                  <a:noFill/>
                </a:ln>
                <a:solidFill>
                  <a:schemeClr val="accent6">
                    <a:lumMod val="50000"/>
                  </a:schemeClr>
                </a:solidFill>
                <a:effectLst/>
                <a:uLnTx/>
                <a:uFillTx/>
                <a:latin typeface="Book Antiqua" pitchFamily="18" charset="0"/>
                <a:ea typeface="+mn-ea"/>
                <a:cs typeface="+mn-cs"/>
              </a:rPr>
              <a:t>кандидат юридических наук </a:t>
            </a:r>
          </a:p>
          <a:p>
            <a:pPr marL="0" marR="0" lvl="0" indent="0" algn="r" defTabSz="914400" rtl="0" eaLnBrk="1" fontAlgn="base" latinLnBrk="0" hangingPunct="1">
              <a:lnSpc>
                <a:spcPct val="100000"/>
              </a:lnSpc>
              <a:spcBef>
                <a:spcPct val="20000"/>
              </a:spcBef>
              <a:spcAft>
                <a:spcPct val="0"/>
              </a:spcAft>
              <a:buClr>
                <a:srgbClr val="0000D4"/>
              </a:buClr>
              <a:buSzPct val="75000"/>
              <a:buFont typeface="Wingdings" pitchFamily="2" charset="2"/>
              <a:buNone/>
              <a:tabLst/>
              <a:defRPr/>
            </a:pPr>
            <a:r>
              <a:rPr kumimoji="1" lang="ru-RU" sz="1400" b="1" i="1" u="none" strike="noStrike" kern="0" cap="none" spc="0" normalizeH="0" baseline="0" noProof="0" dirty="0" smtClean="0">
                <a:ln>
                  <a:noFill/>
                </a:ln>
                <a:solidFill>
                  <a:schemeClr val="accent6">
                    <a:lumMod val="50000"/>
                  </a:schemeClr>
                </a:solidFill>
                <a:effectLst/>
                <a:uLnTx/>
                <a:uFillTx/>
                <a:latin typeface="Book Antiqua" pitchFamily="18" charset="0"/>
                <a:ea typeface="+mn-ea"/>
                <a:cs typeface="+mn-cs"/>
              </a:rPr>
              <a:t>доцент кафедры медицинского права</a:t>
            </a:r>
          </a:p>
          <a:p>
            <a:pPr marL="0" marR="0" lvl="0" indent="0" algn="r" defTabSz="914400" rtl="0" eaLnBrk="1" fontAlgn="base" latinLnBrk="0" hangingPunct="1">
              <a:lnSpc>
                <a:spcPct val="100000"/>
              </a:lnSpc>
              <a:spcBef>
                <a:spcPct val="20000"/>
              </a:spcBef>
              <a:spcAft>
                <a:spcPct val="0"/>
              </a:spcAft>
              <a:buClr>
                <a:srgbClr val="0000D4"/>
              </a:buClr>
              <a:buSzPct val="75000"/>
              <a:buFont typeface="Wingdings" pitchFamily="2" charset="2"/>
              <a:buNone/>
              <a:tabLst/>
              <a:defRPr/>
            </a:pPr>
            <a:r>
              <a:rPr kumimoji="1" lang="ru-RU" sz="1400" b="1" i="1" u="none" strike="noStrike" kern="0" cap="none" spc="0" normalizeH="0" baseline="0" noProof="0" dirty="0" smtClean="0">
                <a:ln>
                  <a:noFill/>
                </a:ln>
                <a:solidFill>
                  <a:schemeClr val="accent6">
                    <a:lumMod val="50000"/>
                  </a:schemeClr>
                </a:solidFill>
                <a:effectLst/>
                <a:uLnTx/>
                <a:uFillTx/>
                <a:latin typeface="Book Antiqua" pitchFamily="18" charset="0"/>
                <a:ea typeface="+mn-ea"/>
                <a:cs typeface="+mn-cs"/>
              </a:rPr>
              <a:t>Первого МГМУ им. И.М. Сеченова</a:t>
            </a:r>
          </a:p>
          <a:p>
            <a:pPr marL="0" marR="0" lvl="0" indent="0" algn="r" defTabSz="914400" rtl="0" eaLnBrk="1" fontAlgn="base" latinLnBrk="0" hangingPunct="1">
              <a:lnSpc>
                <a:spcPct val="100000"/>
              </a:lnSpc>
              <a:spcBef>
                <a:spcPct val="20000"/>
              </a:spcBef>
              <a:spcAft>
                <a:spcPct val="0"/>
              </a:spcAft>
              <a:buClr>
                <a:srgbClr val="0000D4"/>
              </a:buClr>
              <a:buSzPct val="75000"/>
              <a:buFont typeface="Wingdings" pitchFamily="2" charset="2"/>
              <a:buNone/>
              <a:tabLst/>
              <a:defRPr/>
            </a:pPr>
            <a:r>
              <a:rPr kumimoji="1" lang="ru-RU" sz="1400" b="1" i="1" u="none" strike="noStrike" kern="0" cap="none" spc="0" normalizeH="0" baseline="0" noProof="0" dirty="0" smtClean="0">
                <a:ln>
                  <a:noFill/>
                </a:ln>
                <a:solidFill>
                  <a:schemeClr val="tx2"/>
                </a:solidFill>
                <a:effectLst/>
                <a:uLnTx/>
                <a:uFillTx/>
                <a:latin typeface="Book Antiqua" pitchFamily="18" charset="0"/>
                <a:ea typeface="+mn-ea"/>
                <a:cs typeface="+mn-cs"/>
              </a:rPr>
              <a:t>Генеральный директор </a:t>
            </a:r>
          </a:p>
          <a:p>
            <a:pPr marL="0" marR="0" lvl="0" indent="0" algn="r" defTabSz="914400" rtl="0" eaLnBrk="1" fontAlgn="base" latinLnBrk="0" hangingPunct="1">
              <a:lnSpc>
                <a:spcPct val="100000"/>
              </a:lnSpc>
              <a:spcBef>
                <a:spcPct val="20000"/>
              </a:spcBef>
              <a:spcAft>
                <a:spcPct val="0"/>
              </a:spcAft>
              <a:buClr>
                <a:srgbClr val="0000D4"/>
              </a:buClr>
              <a:buSzPct val="75000"/>
              <a:buFont typeface="Wingdings" pitchFamily="2" charset="2"/>
              <a:buNone/>
              <a:tabLst/>
              <a:defRPr/>
            </a:pPr>
            <a:r>
              <a:rPr kumimoji="1" lang="ru-RU" sz="1400" b="1" i="1" u="none" strike="noStrike" kern="0" cap="none" spc="0" normalizeH="0" baseline="0" noProof="0" dirty="0" smtClean="0">
                <a:ln>
                  <a:noFill/>
                </a:ln>
                <a:solidFill>
                  <a:schemeClr val="bg1"/>
                </a:solidFill>
                <a:effectLst/>
                <a:uLnTx/>
                <a:uFillTx/>
                <a:latin typeface="Book Antiqua" pitchFamily="18" charset="0"/>
                <a:ea typeface="+mn-ea"/>
                <a:cs typeface="+mn-cs"/>
              </a:rPr>
              <a:t> «</a:t>
            </a:r>
            <a:r>
              <a:rPr kumimoji="1" lang="ru-RU" sz="1400" b="1" i="1" u="none" strike="noStrike" kern="0" cap="none" spc="0" normalizeH="0" baseline="0" noProof="0" dirty="0" smtClean="0">
                <a:ln>
                  <a:noFill/>
                </a:ln>
                <a:solidFill>
                  <a:schemeClr val="tx2"/>
                </a:solidFill>
                <a:effectLst/>
                <a:uLnTx/>
                <a:uFillTx/>
                <a:latin typeface="Book Antiqua" pitchFamily="18" charset="0"/>
                <a:ea typeface="+mn-ea"/>
                <a:cs typeface="+mn-cs"/>
              </a:rPr>
              <a:t>Национальный институт медицинского права»</a:t>
            </a:r>
          </a:p>
          <a:p>
            <a:pPr lvl="0" algn="r">
              <a:spcBef>
                <a:spcPts val="0"/>
              </a:spcBef>
              <a:buClr>
                <a:srgbClr val="0000D4"/>
              </a:buClr>
              <a:buSzPct val="75000"/>
              <a:defRPr/>
            </a:pPr>
            <a:endParaRPr kumimoji="1" lang="ru-RU" sz="2000" b="1" kern="0" dirty="0">
              <a:solidFill>
                <a:schemeClr val="bg1"/>
              </a:solidFill>
              <a:latin typeface="Book Antiqua" panose="02040602050305030304" pitchFamily="18" charset="0"/>
            </a:endParaRPr>
          </a:p>
          <a:p>
            <a:pPr lvl="0" algn="r">
              <a:spcBef>
                <a:spcPts val="0"/>
              </a:spcBef>
              <a:buClr>
                <a:srgbClr val="0000D4"/>
              </a:buClr>
              <a:buSzPct val="75000"/>
              <a:defRPr/>
            </a:pPr>
            <a:r>
              <a:rPr kumimoji="1" lang="en-US" sz="2000" b="1" kern="0" dirty="0" smtClean="0">
                <a:solidFill>
                  <a:schemeClr val="bg1"/>
                </a:solidFill>
                <a:latin typeface="Book Antiqua" panose="02040602050305030304" pitchFamily="18" charset="0"/>
              </a:rPr>
              <a:t>XVIII </a:t>
            </a:r>
            <a:r>
              <a:rPr kumimoji="1" lang="ru-RU" sz="2000" b="1" kern="0" dirty="0" smtClean="0">
                <a:solidFill>
                  <a:schemeClr val="bg1"/>
                </a:solidFill>
                <a:latin typeface="Book Antiqua" panose="02040602050305030304" pitchFamily="18" charset="0"/>
              </a:rPr>
              <a:t>РОССИЙСКИЙ ОНКОЛОГИЧЕСКИЙ КОНГРЕСС</a:t>
            </a:r>
          </a:p>
          <a:p>
            <a:pPr lvl="0" algn="l">
              <a:spcBef>
                <a:spcPts val="0"/>
              </a:spcBef>
              <a:buClr>
                <a:srgbClr val="0000D4"/>
              </a:buClr>
              <a:buSzPct val="75000"/>
              <a:defRPr/>
            </a:pPr>
            <a:endParaRPr kumimoji="1" lang="ru-RU" sz="2000" b="1" kern="0" dirty="0" smtClean="0">
              <a:solidFill>
                <a:schemeClr val="bg1"/>
              </a:solidFill>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 ЗДРАВООХРАНЕНИЯ</a:t>
                      </a:r>
                    </a:p>
                  </a:txBody>
                  <a:tcPr anchor="ctr">
                    <a:solidFill>
                      <a:srgbClr val="000066"/>
                    </a:solidFill>
                  </a:tcPr>
                </a:tc>
              </a:tr>
              <a:tr h="5934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txBody>
                  <a:tcPr marT="0" marB="0" anchor="ctr">
                    <a:solidFill>
                      <a:schemeClr val="accent3">
                        <a:lumMod val="95000"/>
                      </a:schemeClr>
                    </a:solidFill>
                  </a:tcPr>
                </a:tc>
              </a:tr>
              <a:tr h="5699272">
                <a:tc>
                  <a:txBody>
                    <a:bodyPr/>
                    <a:lstStyle/>
                    <a:p>
                      <a:pPr indent="432000">
                        <a:spcAft>
                          <a:spcPts val="600"/>
                        </a:spcAft>
                        <a:buFont typeface="Wingdings" pitchFamily="2" charset="2"/>
                        <a:buNone/>
                        <a:defRPr/>
                      </a:pPr>
                      <a:r>
                        <a:rPr lang="ru-RU" sz="2000" b="1" dirty="0" smtClean="0">
                          <a:solidFill>
                            <a:schemeClr val="tx1"/>
                          </a:solidFill>
                          <a:latin typeface="Book Antiqua" pitchFamily="18" charset="0"/>
                        </a:rPr>
                        <a:t>КОДЕКС РФ ОБ АДМИНИСТРАТИВНЫХ ПРАВОНАРУШЕНИЯХ</a:t>
                      </a:r>
                    </a:p>
                    <a:p>
                      <a:pPr indent="432000">
                        <a:spcAft>
                          <a:spcPts val="600"/>
                        </a:spcAft>
                        <a:buFont typeface="Wingdings" pitchFamily="2" charset="2"/>
                        <a:buNone/>
                        <a:defRPr/>
                      </a:pPr>
                      <a:r>
                        <a:rPr lang="ru-RU" b="1" dirty="0" smtClean="0">
                          <a:solidFill>
                            <a:schemeClr val="tx1"/>
                          </a:solidFill>
                          <a:latin typeface="Book Antiqua" pitchFamily="18" charset="0"/>
                        </a:rPr>
                        <a:t>от 30 декабря 2001 года № 195-ФЗ</a:t>
                      </a:r>
                      <a:endParaRPr lang="ru-RU" sz="1600" b="1" dirty="0" smtClean="0">
                        <a:latin typeface="Book Antiqua" pitchFamily="18" charset="0"/>
                      </a:endParaRPr>
                    </a:p>
                    <a:p>
                      <a:pPr indent="457200">
                        <a:spcAft>
                          <a:spcPts val="600"/>
                        </a:spcAft>
                        <a:buFont typeface="Wingdings" pitchFamily="2" charset="2"/>
                        <a:buNone/>
                        <a:defRPr/>
                      </a:pPr>
                      <a:r>
                        <a:rPr lang="ru-RU" sz="1600" b="1" dirty="0" smtClean="0">
                          <a:latin typeface="Book Antiqua" pitchFamily="18" charset="0"/>
                        </a:rPr>
                        <a:t> Определяет меры административной ответственности за:</a:t>
                      </a:r>
                    </a:p>
                    <a:p>
                      <a:pPr indent="0">
                        <a:lnSpc>
                          <a:spcPct val="100000"/>
                        </a:lnSpc>
                        <a:spcBef>
                          <a:spcPts val="0"/>
                        </a:spcBef>
                        <a:spcAft>
                          <a:spcPts val="0"/>
                        </a:spcAft>
                      </a:pPr>
                      <a:endParaRPr lang="ru-RU" sz="1600" b="1" i="1" kern="1200" baseline="0" dirty="0" smtClean="0">
                        <a:solidFill>
                          <a:schemeClr val="dk1"/>
                        </a:solidFill>
                        <a:latin typeface="Book Antiqua" pitchFamily="18" charset="0"/>
                        <a:ea typeface="+mn-ea"/>
                        <a:cs typeface="+mn-cs"/>
                      </a:endParaRPr>
                    </a:p>
                    <a:p>
                      <a:pPr indent="0">
                        <a:lnSpc>
                          <a:spcPct val="100000"/>
                        </a:lnSpc>
                        <a:spcBef>
                          <a:spcPts val="0"/>
                        </a:spcBef>
                        <a:spcAft>
                          <a:spcPts val="0"/>
                        </a:spcAft>
                      </a:pPr>
                      <a:r>
                        <a:rPr lang="ru-RU" sz="1600" b="1" i="1" kern="1200" baseline="0" dirty="0" smtClean="0">
                          <a:solidFill>
                            <a:schemeClr val="dk1"/>
                          </a:solidFill>
                          <a:latin typeface="Book Antiqua" pitchFamily="18" charset="0"/>
                          <a:ea typeface="+mn-ea"/>
                          <a:cs typeface="+mn-cs"/>
                        </a:rPr>
                        <a:t>Вступили в силу с 1 января 2014 г.</a:t>
                      </a:r>
                    </a:p>
                    <a:p>
                      <a:pPr indent="0">
                        <a:lnSpc>
                          <a:spcPct val="100000"/>
                        </a:lnSpc>
                        <a:spcBef>
                          <a:spcPts val="0"/>
                        </a:spcBef>
                        <a:spcAft>
                          <a:spcPts val="0"/>
                        </a:spcAft>
                      </a:pPr>
                      <a:endParaRPr lang="ru-RU" sz="1600" b="1" kern="1200" baseline="0" dirty="0" smtClean="0">
                        <a:solidFill>
                          <a:schemeClr val="dk1"/>
                        </a:solidFill>
                        <a:latin typeface="Book Antiqua" pitchFamily="18" charset="0"/>
                        <a:ea typeface="+mn-ea"/>
                        <a:cs typeface="+mn-cs"/>
                      </a:endParaRPr>
                    </a:p>
                    <a:p>
                      <a:pPr indent="0">
                        <a:lnSpc>
                          <a:spcPct val="100000"/>
                        </a:lnSpc>
                        <a:spcBef>
                          <a:spcPts val="0"/>
                        </a:spcBef>
                        <a:spcAft>
                          <a:spcPts val="0"/>
                        </a:spcAft>
                      </a:pPr>
                      <a:r>
                        <a:rPr lang="ru-RU" sz="1600" b="1" kern="1200" baseline="0" dirty="0" smtClean="0">
                          <a:solidFill>
                            <a:schemeClr val="dk1"/>
                          </a:solidFill>
                          <a:latin typeface="Book Antiqua" pitchFamily="18" charset="0"/>
                          <a:ea typeface="+mn-ea"/>
                          <a:cs typeface="+mn-cs"/>
                        </a:rPr>
                        <a:t>Статья 6.28. Нарушение установленных правил в сфере обращения медицинских изделий </a:t>
                      </a:r>
                      <a:endParaRPr kumimoji="0" lang="ru-RU" sz="1600" b="1" kern="1200" dirty="0" smtClean="0">
                        <a:solidFill>
                          <a:schemeClr val="dk1"/>
                        </a:solidFill>
                        <a:latin typeface="Book Antiqua" pitchFamily="18" charset="0"/>
                        <a:ea typeface="+mn-ea"/>
                        <a:cs typeface="+mn-cs"/>
                      </a:endParaRPr>
                    </a:p>
                    <a:p>
                      <a:pPr marL="0" indent="0">
                        <a:spcAft>
                          <a:spcPts val="0"/>
                        </a:spcAft>
                        <a:buFont typeface="Wingdings" pitchFamily="2" charset="2"/>
                        <a:buNone/>
                        <a:defRPr/>
                      </a:pPr>
                      <a:endParaRPr lang="ru-RU" sz="1600" dirty="0" smtClean="0">
                        <a:latin typeface="Book Antiqua" pitchFamily="18" charset="0"/>
                      </a:endParaRPr>
                    </a:p>
                    <a:p>
                      <a:pPr marL="0" marR="0" indent="0" algn="l" defTabSz="914400" rtl="0" eaLnBrk="1" fontAlgn="auto" latinLnBrk="0" hangingPunct="1">
                        <a:lnSpc>
                          <a:spcPct val="100000"/>
                        </a:lnSpc>
                        <a:spcBef>
                          <a:spcPts val="0"/>
                        </a:spcBef>
                        <a:spcAft>
                          <a:spcPts val="0"/>
                        </a:spcAft>
                        <a:buClrTx/>
                        <a:buSzPct val="80000"/>
                        <a:buFont typeface="Wingdings" pitchFamily="2" charset="2"/>
                        <a:buNone/>
                        <a:tabLst/>
                        <a:defRPr/>
                      </a:pPr>
                      <a:r>
                        <a:rPr lang="ru-RU" sz="1600" b="1" kern="1200" baseline="0" dirty="0" smtClean="0">
                          <a:solidFill>
                            <a:schemeClr val="dk1"/>
                          </a:solidFill>
                          <a:latin typeface="Book Antiqua" pitchFamily="18" charset="0"/>
                          <a:ea typeface="+mn-ea"/>
                          <a:cs typeface="+mn-cs"/>
                        </a:rPr>
                        <a:t>Статья 6.29. Невыполнение обязанностей о представлении информации о конфликте интересов при осуществлении медицинской деятельности и фармацевтической деятельности</a:t>
                      </a:r>
                    </a:p>
                    <a:p>
                      <a:endParaRPr lang="ru-RU" sz="1600" b="1" kern="1200" baseline="0" dirty="0" smtClean="0">
                        <a:solidFill>
                          <a:schemeClr val="dk1"/>
                        </a:solidFill>
                        <a:latin typeface="Book Antiqua" pitchFamily="18" charset="0"/>
                        <a:ea typeface="+mn-ea"/>
                        <a:cs typeface="+mn-cs"/>
                      </a:endParaRPr>
                    </a:p>
                    <a:p>
                      <a:r>
                        <a:rPr lang="ru-RU" sz="1600" b="1" kern="1200" baseline="0" dirty="0" smtClean="0">
                          <a:solidFill>
                            <a:schemeClr val="dk1"/>
                          </a:solidFill>
                          <a:latin typeface="Book Antiqua" pitchFamily="18" charset="0"/>
                          <a:ea typeface="+mn-ea"/>
                          <a:cs typeface="+mn-cs"/>
                        </a:rPr>
                        <a:t>Статья 6.30. Невыполнение обязанностей об информировании граждан о получении медицинской помощи в рамках программы государственных гарантий бесплатного оказания гражданам медицинской помощи и территориальных программ государственных гарантий бесплатного оказания гражданам медицинской помощи</a:t>
                      </a:r>
                    </a:p>
                    <a:p>
                      <a:endParaRPr lang="ru-RU" sz="1600" baseline="0" dirty="0" smtClean="0">
                        <a:latin typeface="Book Antiqua" pitchFamily="18" charset="0"/>
                      </a:endParaRPr>
                    </a:p>
                    <a:p>
                      <a:pPr>
                        <a:buSzPct val="80000"/>
                        <a:buFont typeface="Wingdings" pitchFamily="2" charset="2"/>
                        <a:buChar char="Ø"/>
                        <a:defRPr/>
                      </a:pPr>
                      <a:endParaRPr kumimoji="0" lang="ru-RU" sz="1600" i="0" u="none" strike="noStrike" cap="none" normalizeH="0" baseline="0" dirty="0" smtClean="0">
                        <a:ln>
                          <a:noFill/>
                        </a:ln>
                        <a:solidFill>
                          <a:srgbClr val="000000"/>
                        </a:solidFill>
                        <a:latin typeface="Book Antiqua" pitchFamily="18" charset="0"/>
                        <a:cs typeface="Times New Roman"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 ЗДРАВООХРАНЕНИЯ</a:t>
                      </a:r>
                    </a:p>
                  </a:txBody>
                  <a:tcPr anchor="ctr">
                    <a:solidFill>
                      <a:srgbClr val="000066"/>
                    </a:solidFill>
                  </a:tcPr>
                </a:tc>
              </a:tr>
              <a:tr h="5934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txBody>
                  <a:tcPr marT="0" marB="0" anchor="ctr">
                    <a:solidFill>
                      <a:schemeClr val="accent3">
                        <a:lumMod val="95000"/>
                      </a:schemeClr>
                    </a:solidFill>
                  </a:tcPr>
                </a:tc>
              </a:tr>
              <a:tr h="5699272">
                <a:tc>
                  <a:txBody>
                    <a:bodyPr/>
                    <a:lstStyle/>
                    <a:p>
                      <a:pPr indent="432000">
                        <a:spcAft>
                          <a:spcPts val="600"/>
                        </a:spcAft>
                        <a:buFont typeface="Wingdings" pitchFamily="2" charset="2"/>
                        <a:buNone/>
                        <a:defRPr/>
                      </a:pPr>
                      <a:r>
                        <a:rPr lang="ru-RU" sz="2000" b="1" dirty="0" smtClean="0">
                          <a:solidFill>
                            <a:schemeClr val="tx1"/>
                          </a:solidFill>
                          <a:latin typeface="Book Antiqua" pitchFamily="18" charset="0"/>
                        </a:rPr>
                        <a:t>КОДЕКС РФ ОБ АДМИНИСТРАТИВНЫХ ПРАВОНАРУШЕНИЯХ</a:t>
                      </a:r>
                    </a:p>
                    <a:p>
                      <a:pPr indent="432000">
                        <a:spcAft>
                          <a:spcPts val="600"/>
                        </a:spcAft>
                        <a:buFont typeface="Wingdings" pitchFamily="2" charset="2"/>
                        <a:buNone/>
                        <a:defRPr/>
                      </a:pPr>
                      <a:r>
                        <a:rPr lang="ru-RU" b="1" dirty="0" smtClean="0">
                          <a:solidFill>
                            <a:schemeClr val="tx1"/>
                          </a:solidFill>
                          <a:latin typeface="Book Antiqua" pitchFamily="18" charset="0"/>
                        </a:rPr>
                        <a:t>от 30 декабря 2001 года № 195-ФЗ</a:t>
                      </a:r>
                      <a:endParaRPr lang="ru-RU" sz="1600" b="1" dirty="0" smtClean="0">
                        <a:latin typeface="Book Antiqua" pitchFamily="18" charset="0"/>
                      </a:endParaRPr>
                    </a:p>
                    <a:p>
                      <a:pPr indent="457200">
                        <a:spcAft>
                          <a:spcPts val="600"/>
                        </a:spcAft>
                        <a:buFont typeface="Wingdings" pitchFamily="2" charset="2"/>
                        <a:buNone/>
                        <a:defRPr/>
                      </a:pPr>
                      <a:r>
                        <a:rPr lang="ru-RU" sz="1600" b="1" dirty="0" smtClean="0">
                          <a:latin typeface="Book Antiqua" pitchFamily="18" charset="0"/>
                        </a:rPr>
                        <a:t> Определяет меры административной ответственности за:</a:t>
                      </a:r>
                    </a:p>
                    <a:p>
                      <a:pPr indent="0">
                        <a:lnSpc>
                          <a:spcPct val="100000"/>
                        </a:lnSpc>
                        <a:spcBef>
                          <a:spcPts val="0"/>
                        </a:spcBef>
                        <a:spcAft>
                          <a:spcPts val="0"/>
                        </a:spcAft>
                      </a:pPr>
                      <a:endParaRPr lang="ru-RU" sz="1600" dirty="0" smtClean="0"/>
                    </a:p>
                    <a:p>
                      <a:pPr indent="0">
                        <a:lnSpc>
                          <a:spcPct val="100000"/>
                        </a:lnSpc>
                        <a:spcBef>
                          <a:spcPts val="0"/>
                        </a:spcBef>
                        <a:spcAft>
                          <a:spcPts val="0"/>
                        </a:spcAft>
                      </a:pPr>
                      <a:r>
                        <a:rPr lang="ru-RU" sz="1600" dirty="0" smtClean="0">
                          <a:latin typeface="Book Antiqua" pitchFamily="18" charset="0"/>
                        </a:rPr>
                        <a:t>ведена Федеральным законом от 05.05.2014 N 119-ФЗ)</a:t>
                      </a:r>
                      <a:endParaRPr lang="ru-RU" sz="1600" b="1" i="1" kern="1200" baseline="0" dirty="0" smtClean="0">
                        <a:solidFill>
                          <a:schemeClr val="dk1"/>
                        </a:solidFill>
                        <a:latin typeface="Book Antiqua" pitchFamily="18" charset="0"/>
                        <a:ea typeface="+mn-ea"/>
                        <a:cs typeface="+mn-cs"/>
                      </a:endParaRPr>
                    </a:p>
                    <a:p>
                      <a:pPr>
                        <a:buSzPct val="80000"/>
                        <a:buFont typeface="Wingdings" pitchFamily="2" charset="2"/>
                        <a:buNone/>
                        <a:defRPr/>
                      </a:pPr>
                      <a:endParaRPr lang="ru-RU" sz="1600" dirty="0" smtClean="0">
                        <a:latin typeface="Book Antiqua" pitchFamily="18" charset="0"/>
                      </a:endParaRPr>
                    </a:p>
                    <a:p>
                      <a:pPr>
                        <a:buSzPct val="80000"/>
                        <a:buFont typeface="Wingdings" pitchFamily="2" charset="2"/>
                        <a:buNone/>
                        <a:defRPr/>
                      </a:pPr>
                      <a:r>
                        <a:rPr lang="ru-RU" sz="1600" b="1" dirty="0" smtClean="0">
                          <a:latin typeface="Book Antiqua" pitchFamily="18" charset="0"/>
                        </a:rPr>
                        <a:t>Статья 6.31. Нарушение законодательства о донорстве крови и ее компонентов</a:t>
                      </a:r>
                    </a:p>
                    <a:p>
                      <a:pPr>
                        <a:buSzPct val="80000"/>
                        <a:buFont typeface="Wingdings" pitchFamily="2" charset="2"/>
                        <a:buNone/>
                        <a:defRPr/>
                      </a:pPr>
                      <a:endParaRPr kumimoji="0" lang="ru-RU" sz="1400" i="0" u="none" strike="noStrike" cap="none" normalizeH="0" baseline="0" dirty="0" smtClean="0">
                        <a:ln>
                          <a:noFill/>
                        </a:ln>
                        <a:solidFill>
                          <a:srgbClr val="000000"/>
                        </a:solidFill>
                        <a:latin typeface="Book Antiqua" pitchFamily="18" charset="0"/>
                        <a:cs typeface="Times New Roman" pitchFamily="18" charset="0"/>
                      </a:endParaRPr>
                    </a:p>
                    <a:p>
                      <a:r>
                        <a:rPr lang="ru-RU" sz="1400" dirty="0" smtClean="0">
                          <a:latin typeface="Book Antiqua" pitchFamily="18" charset="0"/>
                        </a:rPr>
                        <a:t>1</a:t>
                      </a:r>
                      <a:r>
                        <a:rPr lang="ru-RU" sz="1400" b="1" dirty="0" smtClean="0">
                          <a:latin typeface="Book Antiqua" pitchFamily="18" charset="0"/>
                        </a:rPr>
                        <a:t>. Несоблюдение субъектами обращения донорской крови и (или) ее компонентов, осуществляющими их заготовку, хранение, транспортировку и клиническое использование, требований безопасности технического регламента о требованиях безопасности крови, ее продуктов, кровезамещающих растворов и технических средств, используемых в </a:t>
                      </a:r>
                      <a:r>
                        <a:rPr lang="ru-RU" sz="1400" b="1" dirty="0" err="1" smtClean="0">
                          <a:latin typeface="Book Antiqua" pitchFamily="18" charset="0"/>
                        </a:rPr>
                        <a:t>трансфузионно-инфузионной</a:t>
                      </a:r>
                      <a:r>
                        <a:rPr lang="ru-RU" sz="1400" b="1" dirty="0" smtClean="0">
                          <a:latin typeface="Book Antiqua" pitchFamily="18" charset="0"/>
                        </a:rPr>
                        <a:t> терапии</a:t>
                      </a:r>
                      <a:r>
                        <a:rPr lang="ru-RU" sz="1400" dirty="0" smtClean="0">
                          <a:latin typeface="Book Antiqua" pitchFamily="18" charset="0"/>
                        </a:rPr>
                        <a:t>, -</a:t>
                      </a:r>
                    </a:p>
                    <a:p>
                      <a:r>
                        <a:rPr lang="ru-RU" sz="1400" dirty="0" smtClean="0">
                          <a:latin typeface="Book Antiqua" pitchFamily="18" charset="0"/>
                        </a:rPr>
                        <a:t>влечет предупреждение или наложение административного штрафа на должностных лиц в размере от двух тысяч до трех тысяч рублей; на юридических лиц - от двадцати тысяч до тридцати тысяч рублей или административное приостановление деятельности на срок до девяноста суток.</a:t>
                      </a:r>
                    </a:p>
                    <a:p>
                      <a:r>
                        <a:rPr lang="ru-RU" sz="1400" dirty="0" smtClean="0">
                          <a:latin typeface="Book Antiqua" pitchFamily="18" charset="0"/>
                        </a:rPr>
                        <a:t>2</a:t>
                      </a:r>
                      <a:r>
                        <a:rPr lang="ru-RU" sz="1400" b="1" dirty="0" smtClean="0">
                          <a:latin typeface="Book Antiqua" pitchFamily="18" charset="0"/>
                        </a:rPr>
                        <a:t>. Несообщение или сокрытие информации о реакциях и об осложнениях, возникших у реципиентов в связи с трансфузией (переливанием) донорской крови и (или) ее компонентов, субъектами обращения донорской крови и (или) ее компонентов, осуществляющими их клиническое использование,</a:t>
                      </a:r>
                      <a:r>
                        <a:rPr lang="ru-RU" sz="1400" dirty="0" smtClean="0">
                          <a:latin typeface="Book Antiqua" pitchFamily="18" charset="0"/>
                        </a:rPr>
                        <a:t> -</a:t>
                      </a:r>
                    </a:p>
                    <a:p>
                      <a:r>
                        <a:rPr lang="ru-RU" sz="1400" dirty="0" smtClean="0">
                          <a:latin typeface="Book Antiqua" pitchFamily="18" charset="0"/>
                        </a:rPr>
                        <a:t>влечет предупреждение или наложение административного штрафа на должностных лиц в размере от двух тысяч до трех тысяч рублей; на юридических лиц - от тридцати тысяч до сорока тысяч рублей.</a:t>
                      </a:r>
                    </a:p>
                    <a:p>
                      <a:pPr>
                        <a:buSzPct val="80000"/>
                        <a:buFont typeface="Wingdings" pitchFamily="2" charset="2"/>
                        <a:buNone/>
                        <a:defRPr/>
                      </a:pPr>
                      <a:endParaRPr kumimoji="0" lang="ru-RU" sz="1600" i="0" u="none" strike="noStrike" cap="none" normalizeH="0" baseline="0" dirty="0" smtClean="0">
                        <a:ln>
                          <a:noFill/>
                        </a:ln>
                        <a:solidFill>
                          <a:srgbClr val="000000"/>
                        </a:solidFill>
                        <a:latin typeface="Book Antiqua" pitchFamily="18" charset="0"/>
                        <a:cs typeface="Times New Roman"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a:t>
                      </a:r>
                      <a:r>
                        <a:rPr lang="ru-RU" sz="1800" baseline="0" dirty="0" smtClean="0">
                          <a:effectLst>
                            <a:outerShdw blurRad="38100" dist="38100" dir="2700000" algn="tl">
                              <a:srgbClr val="000000">
                                <a:alpha val="43137"/>
                              </a:srgbClr>
                            </a:outerShdw>
                          </a:effectLst>
                          <a:latin typeface="Book Antiqua" pitchFamily="18" charset="0"/>
                        </a:rPr>
                        <a:t> ОХРАНЫ ТРУДА</a:t>
                      </a:r>
                      <a:endParaRPr lang="ru-RU" sz="1800" dirty="0" smtClean="0">
                        <a:effectLst>
                          <a:outerShdw blurRad="38100" dist="38100" dir="2700000" algn="tl">
                            <a:srgbClr val="000000">
                              <a:alpha val="43137"/>
                            </a:srgbClr>
                          </a:outerShdw>
                        </a:effectLst>
                        <a:latin typeface="Book Antiqua" pitchFamily="18" charset="0"/>
                      </a:endParaRPr>
                    </a:p>
                  </a:txBody>
                  <a:tcPr anchor="ctr">
                    <a:solidFill>
                      <a:srgbClr val="000066"/>
                    </a:solidFill>
                  </a:tcPr>
                </a:tc>
              </a:tr>
              <a:tr h="5934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txBody>
                  <a:tcPr marT="0" marB="0" anchor="ctr">
                    <a:solidFill>
                      <a:schemeClr val="accent3">
                        <a:lumMod val="95000"/>
                      </a:schemeClr>
                    </a:solidFill>
                  </a:tcPr>
                </a:tc>
              </a:tr>
              <a:tr h="5699272">
                <a:tc>
                  <a:txBody>
                    <a:bodyPr/>
                    <a:lstStyle/>
                    <a:p>
                      <a:pPr indent="432000">
                        <a:spcAft>
                          <a:spcPts val="600"/>
                        </a:spcAft>
                        <a:buFont typeface="Wingdings" pitchFamily="2" charset="2"/>
                        <a:buNone/>
                        <a:defRPr/>
                      </a:pPr>
                      <a:endParaRPr lang="ru-RU" sz="2000" b="1" dirty="0" smtClean="0">
                        <a:solidFill>
                          <a:schemeClr val="tx1"/>
                        </a:solidFill>
                        <a:latin typeface="Book Antiqua" pitchFamily="18" charset="0"/>
                      </a:endParaRPr>
                    </a:p>
                    <a:p>
                      <a:pPr indent="0">
                        <a:spcAft>
                          <a:spcPts val="0"/>
                        </a:spcAft>
                        <a:buFont typeface="Wingdings" pitchFamily="2" charset="2"/>
                        <a:buNone/>
                        <a:defRPr/>
                      </a:pPr>
                      <a:r>
                        <a:rPr lang="ru-RU" sz="2000" b="1" dirty="0" smtClean="0">
                          <a:solidFill>
                            <a:schemeClr val="tx1"/>
                          </a:solidFill>
                          <a:latin typeface="Book Antiqua" pitchFamily="18" charset="0"/>
                        </a:rPr>
                        <a:t>КОДЕКС РФ ОБ АДМИНИСТРАТИВНЫХ ПРАВОНАРУШЕНИЯХ</a:t>
                      </a:r>
                    </a:p>
                    <a:p>
                      <a:pPr indent="0">
                        <a:spcAft>
                          <a:spcPts val="0"/>
                        </a:spcAft>
                        <a:buFont typeface="Wingdings" pitchFamily="2" charset="2"/>
                        <a:buNone/>
                        <a:defRPr/>
                      </a:pPr>
                      <a:r>
                        <a:rPr lang="ru-RU" b="1" dirty="0" smtClean="0">
                          <a:solidFill>
                            <a:schemeClr val="tx1"/>
                          </a:solidFill>
                          <a:latin typeface="Book Antiqua" pitchFamily="18" charset="0"/>
                        </a:rPr>
                        <a:t>от 30 декабря 2001 года № 195-ФЗ (с 1 января 2015 г.)</a:t>
                      </a:r>
                      <a:endParaRPr lang="ru-RU" sz="1600" b="1" dirty="0" smtClean="0">
                        <a:solidFill>
                          <a:schemeClr val="dk1"/>
                        </a:solidFill>
                        <a:latin typeface="Book Antiqua" pitchFamily="18" charset="0"/>
                      </a:endParaRPr>
                    </a:p>
                    <a:p>
                      <a:pPr marL="0" lvl="4"/>
                      <a:endParaRPr lang="ru-RU" sz="1400" kern="1200" baseline="0" dirty="0" smtClean="0">
                        <a:solidFill>
                          <a:schemeClr val="dk1"/>
                        </a:solidFill>
                        <a:latin typeface="Book Antiqua" pitchFamily="18" charset="0"/>
                        <a:ea typeface="+mn-ea"/>
                        <a:cs typeface="+mn-cs"/>
                      </a:endParaRPr>
                    </a:p>
                    <a:p>
                      <a:pPr marL="0" lvl="4"/>
                      <a:r>
                        <a:rPr lang="ru-RU" sz="1600" b="1" kern="1200" baseline="0" dirty="0" smtClean="0">
                          <a:solidFill>
                            <a:schemeClr val="dk1"/>
                          </a:solidFill>
                          <a:latin typeface="Book Antiqua" pitchFamily="18" charset="0"/>
                          <a:ea typeface="+mn-ea"/>
                          <a:cs typeface="+mn-cs"/>
                        </a:rPr>
                        <a:t>Статья 5.27.1. Нарушение государственных нормативных требований охраны труда, содержащихся в федеральных законах и иных нормативных правовых актах Российской Федерации</a:t>
                      </a:r>
                    </a:p>
                    <a:p>
                      <a:pPr marL="0" lvl="4"/>
                      <a:endParaRPr lang="ru-RU" sz="1600" b="1" kern="1200" baseline="0" dirty="0" smtClean="0">
                        <a:solidFill>
                          <a:schemeClr val="dk1"/>
                        </a:solidFill>
                        <a:latin typeface="Book Antiqua" pitchFamily="18" charset="0"/>
                        <a:ea typeface="+mn-ea"/>
                        <a:cs typeface="+mn-cs"/>
                      </a:endParaRPr>
                    </a:p>
                    <a:p>
                      <a:pPr marL="0"/>
                      <a:r>
                        <a:rPr lang="ru-RU" sz="1600" kern="1200" baseline="0" dirty="0" smtClean="0">
                          <a:solidFill>
                            <a:schemeClr val="dk1"/>
                          </a:solidFill>
                          <a:latin typeface="Book Antiqua" pitchFamily="18" charset="0"/>
                          <a:ea typeface="+mn-ea"/>
                          <a:cs typeface="+mn-cs"/>
                        </a:rPr>
                        <a:t>1. </a:t>
                      </a:r>
                      <a:r>
                        <a:rPr lang="ru-RU" sz="1600" b="1" i="1" kern="1200" baseline="0" dirty="0" smtClean="0">
                          <a:solidFill>
                            <a:schemeClr val="dk1"/>
                          </a:solidFill>
                          <a:latin typeface="Book Antiqua" pitchFamily="18" charset="0"/>
                          <a:ea typeface="+mn-ea"/>
                          <a:cs typeface="+mn-cs"/>
                        </a:rPr>
                        <a:t>Нарушение государственных нормативных требований охраны труда, содержащихся в федеральных законах и иных нормативных правовых актах Российской Федерации, за исключением случаев, предусмотренных частями 2 - 4 настоящей статьи,</a:t>
                      </a:r>
                      <a:r>
                        <a:rPr lang="ru-RU" sz="1600" kern="1200" baseline="0" dirty="0" smtClean="0">
                          <a:solidFill>
                            <a:schemeClr val="dk1"/>
                          </a:solidFill>
                          <a:latin typeface="Book Antiqua" pitchFamily="18" charset="0"/>
                          <a:ea typeface="+mn-ea"/>
                          <a:cs typeface="+mn-cs"/>
                        </a:rPr>
                        <a:t> -</a:t>
                      </a:r>
                    </a:p>
                    <a:p>
                      <a:pPr marL="0"/>
                      <a:r>
                        <a:rPr lang="ru-RU" sz="1400" kern="1200" baseline="0" dirty="0" smtClean="0">
                          <a:solidFill>
                            <a:schemeClr val="dk1"/>
                          </a:solidFill>
                          <a:latin typeface="Book Antiqua" pitchFamily="18" charset="0"/>
                          <a:ea typeface="+mn-ea"/>
                          <a:cs typeface="+mn-cs"/>
                        </a:rPr>
                        <a:t>влечет предупреждение или наложение административного штрафа на должностных лиц в размере от двух тысяч до пяти тысяч рублей; на лиц, осуществляющих предпринимательскую деятельность без образования юридического лица, - от двух тысяч до пяти тысяч рублей; на юридических лиц - от пятидесяти тысяч до восьмидесяти тысяч рублей.</a:t>
                      </a:r>
                    </a:p>
                    <a:p>
                      <a:pPr marL="0"/>
                      <a:r>
                        <a:rPr lang="ru-RU" sz="1600" kern="1200" baseline="0" dirty="0" smtClean="0">
                          <a:solidFill>
                            <a:schemeClr val="dk1"/>
                          </a:solidFill>
                          <a:latin typeface="Book Antiqua" pitchFamily="18" charset="0"/>
                          <a:ea typeface="+mn-ea"/>
                          <a:cs typeface="+mn-cs"/>
                        </a:rPr>
                        <a:t>2</a:t>
                      </a:r>
                      <a:r>
                        <a:rPr lang="ru-RU" sz="1600" b="1" i="1" kern="1200" baseline="0" dirty="0" smtClean="0">
                          <a:solidFill>
                            <a:schemeClr val="dk1"/>
                          </a:solidFill>
                          <a:latin typeface="Book Antiqua" pitchFamily="18" charset="0"/>
                          <a:ea typeface="+mn-ea"/>
                          <a:cs typeface="+mn-cs"/>
                        </a:rPr>
                        <a:t>. Нарушение работодателем установленного порядка проведения специальной оценки условий труда на рабочих местах или ее </a:t>
                      </a:r>
                      <a:r>
                        <a:rPr lang="ru-RU" sz="1600" b="1" i="1" kern="1200" baseline="0" dirty="0" err="1" smtClean="0">
                          <a:solidFill>
                            <a:schemeClr val="dk1"/>
                          </a:solidFill>
                          <a:latin typeface="Book Antiqua" pitchFamily="18" charset="0"/>
                          <a:ea typeface="+mn-ea"/>
                          <a:cs typeface="+mn-cs"/>
                        </a:rPr>
                        <a:t>непроведение</a:t>
                      </a:r>
                      <a:r>
                        <a:rPr lang="ru-RU" sz="1600" b="1" i="1" kern="1200" baseline="0" dirty="0" smtClean="0">
                          <a:solidFill>
                            <a:schemeClr val="dk1"/>
                          </a:solidFill>
                          <a:latin typeface="Book Antiqua" pitchFamily="18" charset="0"/>
                          <a:ea typeface="+mn-ea"/>
                          <a:cs typeface="+mn-cs"/>
                        </a:rPr>
                        <a:t> - </a:t>
                      </a:r>
                    </a:p>
                    <a:p>
                      <a:pPr marL="0"/>
                      <a:r>
                        <a:rPr lang="ru-RU" sz="1400" kern="1200" baseline="0" dirty="0" smtClean="0">
                          <a:solidFill>
                            <a:schemeClr val="dk1"/>
                          </a:solidFill>
                          <a:latin typeface="Book Antiqua" pitchFamily="18" charset="0"/>
                          <a:ea typeface="+mn-ea"/>
                          <a:cs typeface="+mn-cs"/>
                        </a:rPr>
                        <a:t>влечет предупреждение или наложение административного штрафа на должностных лиц в размере от пяти тысяч до десяти тысяч рублей; на лиц, осуществляющих предпринимательскую деятельность без образования юридического лица, - от пяти тысяч до десяти тысяч рублей; на юридических лиц - от шестидесяти тысяч до восьмидесяти тысяч рублей.</a:t>
                      </a:r>
                    </a:p>
                    <a:p>
                      <a:endParaRPr lang="ru-RU" sz="1600" baseline="0" dirty="0" smtClean="0"/>
                    </a:p>
                    <a:p>
                      <a:pPr>
                        <a:buSzPct val="80000"/>
                        <a:buFont typeface="Wingdings" pitchFamily="2" charset="2"/>
                        <a:buChar char="Ø"/>
                        <a:defRPr/>
                      </a:pPr>
                      <a:endParaRPr kumimoji="0" lang="ru-RU" sz="1600" i="0" u="none" strike="noStrike" cap="none" normalizeH="0" baseline="0" dirty="0" smtClean="0">
                        <a:ln>
                          <a:noFill/>
                        </a:ln>
                        <a:solidFill>
                          <a:srgbClr val="000000"/>
                        </a:solidFill>
                        <a:latin typeface="Book Antiqua" pitchFamily="18" charset="0"/>
                        <a:cs typeface="Times New Roman"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a:t>
                      </a:r>
                      <a:r>
                        <a:rPr lang="ru-RU" sz="1800" baseline="0" dirty="0" smtClean="0">
                          <a:effectLst>
                            <a:outerShdw blurRad="38100" dist="38100" dir="2700000" algn="tl">
                              <a:srgbClr val="000000">
                                <a:alpha val="43137"/>
                              </a:srgbClr>
                            </a:outerShdw>
                          </a:effectLst>
                          <a:latin typeface="Book Antiqua" pitchFamily="18" charset="0"/>
                        </a:rPr>
                        <a:t> ОХРАНЫ ТРУДА</a:t>
                      </a:r>
                      <a:endParaRPr lang="ru-RU" sz="1800" dirty="0" smtClean="0">
                        <a:effectLst>
                          <a:outerShdw blurRad="38100" dist="38100" dir="2700000" algn="tl">
                            <a:srgbClr val="000000">
                              <a:alpha val="43137"/>
                            </a:srgbClr>
                          </a:outerShdw>
                        </a:effectLst>
                        <a:latin typeface="Book Antiqua" pitchFamily="18" charset="0"/>
                      </a:endParaRPr>
                    </a:p>
                  </a:txBody>
                  <a:tcPr anchor="ctr">
                    <a:solidFill>
                      <a:srgbClr val="000066"/>
                    </a:solidFill>
                  </a:tcPr>
                </a:tc>
              </a:tr>
              <a:tr h="5934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txBody>
                  <a:tcPr marT="0" marB="0" anchor="ctr">
                    <a:solidFill>
                      <a:schemeClr val="accent3">
                        <a:lumMod val="95000"/>
                      </a:schemeClr>
                    </a:solidFill>
                  </a:tcPr>
                </a:tc>
              </a:tr>
              <a:tr h="5699272">
                <a:tc>
                  <a:txBody>
                    <a:bodyPr/>
                    <a:lstStyle/>
                    <a:p>
                      <a:pPr indent="432000">
                        <a:spcAft>
                          <a:spcPts val="600"/>
                        </a:spcAft>
                        <a:buFont typeface="Wingdings" pitchFamily="2" charset="2"/>
                        <a:buNone/>
                        <a:defRPr/>
                      </a:pPr>
                      <a:endParaRPr lang="ru-RU" sz="2000" b="1" dirty="0" smtClean="0">
                        <a:solidFill>
                          <a:schemeClr val="tx1"/>
                        </a:solidFill>
                        <a:latin typeface="Book Antiqua" pitchFamily="18" charset="0"/>
                      </a:endParaRPr>
                    </a:p>
                    <a:p>
                      <a:pPr indent="0">
                        <a:spcAft>
                          <a:spcPts val="0"/>
                        </a:spcAft>
                        <a:buFont typeface="Wingdings" pitchFamily="2" charset="2"/>
                        <a:buNone/>
                        <a:defRPr/>
                      </a:pPr>
                      <a:r>
                        <a:rPr lang="ru-RU" sz="2000" b="1" dirty="0" smtClean="0">
                          <a:solidFill>
                            <a:schemeClr val="tx1"/>
                          </a:solidFill>
                          <a:latin typeface="Book Antiqua" pitchFamily="18" charset="0"/>
                        </a:rPr>
                        <a:t>КОДЕКС РФ ОБ АДМИНИСТРАТИВНЫХ ПРАВОНАРУШЕНИЯХ</a:t>
                      </a:r>
                    </a:p>
                    <a:p>
                      <a:pPr indent="0">
                        <a:spcAft>
                          <a:spcPts val="0"/>
                        </a:spcAft>
                        <a:buFont typeface="Wingdings" pitchFamily="2" charset="2"/>
                        <a:buNone/>
                        <a:defRPr/>
                      </a:pPr>
                      <a:r>
                        <a:rPr lang="ru-RU" b="1" dirty="0" smtClean="0">
                          <a:solidFill>
                            <a:schemeClr val="tx1"/>
                          </a:solidFill>
                          <a:latin typeface="Book Antiqua" pitchFamily="18" charset="0"/>
                        </a:rPr>
                        <a:t>от 30 декабря 2001 года № 195-ФЗ</a:t>
                      </a:r>
                    </a:p>
                    <a:p>
                      <a:pPr marL="0" marR="0" lvl="4"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ru-RU" sz="1600" b="1" kern="1200" baseline="0" dirty="0" smtClean="0">
                        <a:solidFill>
                          <a:schemeClr val="dk1"/>
                        </a:solidFill>
                        <a:latin typeface="Book Antiqua" pitchFamily="18" charset="0"/>
                        <a:ea typeface="+mn-ea"/>
                        <a:cs typeface="+mn-cs"/>
                      </a:endParaRPr>
                    </a:p>
                    <a:p>
                      <a:pPr marL="0" marR="0" lvl="4" indent="0" algn="l" defTabSz="914400" rtl="0" eaLnBrk="1" fontAlgn="auto" latinLnBrk="0" hangingPunct="1">
                        <a:lnSpc>
                          <a:spcPct val="100000"/>
                        </a:lnSpc>
                        <a:spcBef>
                          <a:spcPts val="0"/>
                        </a:spcBef>
                        <a:spcAft>
                          <a:spcPts val="0"/>
                        </a:spcAft>
                        <a:buClrTx/>
                        <a:buSzTx/>
                        <a:buFont typeface="Wingdings" pitchFamily="2" charset="2"/>
                        <a:buNone/>
                        <a:tabLst/>
                        <a:defRPr/>
                      </a:pPr>
                      <a:r>
                        <a:rPr lang="ru-RU" sz="1600" b="1" kern="1200" baseline="0" dirty="0" smtClean="0">
                          <a:solidFill>
                            <a:schemeClr val="dk1"/>
                          </a:solidFill>
                          <a:latin typeface="Book Antiqua" pitchFamily="18" charset="0"/>
                          <a:ea typeface="+mn-ea"/>
                          <a:cs typeface="+mn-cs"/>
                        </a:rPr>
                        <a:t>Статья 5.27.1. Нарушение государственных нормативных требований охраны труда, содержащихся в федеральных законах и иных нормативных правовых актах Российской Федерации</a:t>
                      </a:r>
                    </a:p>
                    <a:p>
                      <a:pPr marL="0" marR="0" lvl="4"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ru-RU" sz="1600" b="1" dirty="0" smtClean="0">
                        <a:solidFill>
                          <a:schemeClr val="dk1"/>
                        </a:solidFill>
                        <a:latin typeface="Book Antiqua" pitchFamily="18" charset="0"/>
                      </a:endParaRPr>
                    </a:p>
                    <a:p>
                      <a:pPr marL="0"/>
                      <a:r>
                        <a:rPr lang="ru-RU" sz="1600" kern="1200" baseline="0" dirty="0" smtClean="0">
                          <a:solidFill>
                            <a:schemeClr val="dk1"/>
                          </a:solidFill>
                          <a:latin typeface="Book Antiqua" pitchFamily="18" charset="0"/>
                          <a:ea typeface="+mn-ea"/>
                          <a:cs typeface="+mn-cs"/>
                        </a:rPr>
                        <a:t>3</a:t>
                      </a:r>
                      <a:r>
                        <a:rPr lang="ru-RU" sz="1600" b="1" i="1" kern="1200" baseline="0" dirty="0" smtClean="0">
                          <a:solidFill>
                            <a:schemeClr val="dk1"/>
                          </a:solidFill>
                          <a:latin typeface="Book Antiqua" pitchFamily="18" charset="0"/>
                          <a:ea typeface="+mn-ea"/>
                          <a:cs typeface="+mn-cs"/>
                        </a:rPr>
                        <a:t>. Допуск работника к исполнению им трудовых обязанностей без прохождения в установленном порядке обучения и проверки знаний требований охраны труда, а также обязательных предварительных (при поступлении на работу) и периодических (в течение трудовой деятельности) медицинских осмотров, обязательных медицинских осмотров в начале рабочего дня (смены), обязательных психиатрических освидетельствований или при наличии медицинских противопоказаний -</a:t>
                      </a:r>
                    </a:p>
                    <a:p>
                      <a:r>
                        <a:rPr lang="ru-RU" sz="1600" kern="1200" baseline="0" dirty="0" smtClean="0">
                          <a:solidFill>
                            <a:schemeClr val="dk1"/>
                          </a:solidFill>
                          <a:latin typeface="Book Antiqua" pitchFamily="18" charset="0"/>
                          <a:ea typeface="+mn-ea"/>
                          <a:cs typeface="+mn-cs"/>
                        </a:rPr>
                        <a:t>влечет наложение административного штрафа на должностных лиц в размере от пятнадцати тысяч до двадцати пяти тысяч рублей; на лиц, осуществляющих предпринимательскую деятельность без образования юридического лица, - от пятнадцати тысяч до двадцати пяти тысяч рублей; на юридических лиц - от ста десяти тысяч до ста тридцати тысяч рублей.</a:t>
                      </a:r>
                    </a:p>
                    <a:p>
                      <a:endParaRPr lang="ru-RU" sz="1600" baseline="0" dirty="0" smtClean="0">
                        <a:latin typeface="Book Antiqua" pitchFamily="18" charset="0"/>
                      </a:endParaRPr>
                    </a:p>
                    <a:p>
                      <a:endParaRPr lang="ru-RU" sz="1600" baseline="0" dirty="0" smtClean="0">
                        <a:latin typeface="Book Antiqua" pitchFamily="18" charset="0"/>
                      </a:endParaRPr>
                    </a:p>
                    <a:p>
                      <a:pPr>
                        <a:buSzPct val="80000"/>
                        <a:buFont typeface="Wingdings" pitchFamily="2" charset="2"/>
                        <a:buChar char="Ø"/>
                        <a:defRPr/>
                      </a:pPr>
                      <a:endParaRPr kumimoji="0" lang="ru-RU" sz="1400" i="0" u="none" strike="noStrike" cap="none" normalizeH="0" baseline="0" dirty="0" smtClean="0">
                        <a:ln>
                          <a:noFill/>
                        </a:ln>
                        <a:solidFill>
                          <a:srgbClr val="000000"/>
                        </a:solidFill>
                        <a:latin typeface="Book Antiqua" pitchFamily="18" charset="0"/>
                        <a:cs typeface="Times New Roman"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7300448"/>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a:t>
                      </a:r>
                      <a:r>
                        <a:rPr lang="ru-RU" sz="1800" baseline="0" dirty="0" smtClean="0">
                          <a:effectLst>
                            <a:outerShdw blurRad="38100" dist="38100" dir="2700000" algn="tl">
                              <a:srgbClr val="000000">
                                <a:alpha val="43137"/>
                              </a:srgbClr>
                            </a:outerShdw>
                          </a:effectLst>
                          <a:latin typeface="Book Antiqua" pitchFamily="18" charset="0"/>
                        </a:rPr>
                        <a:t> ОХРАНЫ ТРУДА</a:t>
                      </a:r>
                      <a:endParaRPr lang="ru-RU" sz="1800" dirty="0" smtClean="0">
                        <a:effectLst>
                          <a:outerShdw blurRad="38100" dist="38100" dir="2700000" algn="tl">
                            <a:srgbClr val="000000">
                              <a:alpha val="43137"/>
                            </a:srgbClr>
                          </a:outerShdw>
                        </a:effectLst>
                        <a:latin typeface="Book Antiqua" pitchFamily="18" charset="0"/>
                      </a:endParaRPr>
                    </a:p>
                  </a:txBody>
                  <a:tcPr anchor="ctr">
                    <a:solidFill>
                      <a:srgbClr val="000066"/>
                    </a:solidFill>
                  </a:tcPr>
                </a:tc>
              </a:tr>
              <a:tr h="5934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txBody>
                  <a:tcPr marT="0" marB="0" anchor="ctr">
                    <a:solidFill>
                      <a:schemeClr val="accent3">
                        <a:lumMod val="95000"/>
                      </a:schemeClr>
                    </a:solidFill>
                  </a:tcPr>
                </a:tc>
              </a:tr>
              <a:tr h="5699272">
                <a:tc>
                  <a:txBody>
                    <a:bodyPr/>
                    <a:lstStyle/>
                    <a:p>
                      <a:pPr indent="432000">
                        <a:spcAft>
                          <a:spcPts val="600"/>
                        </a:spcAft>
                        <a:buFont typeface="Wingdings" pitchFamily="2" charset="2"/>
                        <a:buNone/>
                        <a:defRPr/>
                      </a:pPr>
                      <a:endParaRPr lang="ru-RU" sz="2000" b="1" dirty="0" smtClean="0">
                        <a:solidFill>
                          <a:schemeClr val="tx1"/>
                        </a:solidFill>
                        <a:latin typeface="Book Antiqua" pitchFamily="18" charset="0"/>
                      </a:endParaRPr>
                    </a:p>
                    <a:p>
                      <a:pPr indent="0">
                        <a:spcAft>
                          <a:spcPts val="0"/>
                        </a:spcAft>
                        <a:buFont typeface="Wingdings" pitchFamily="2" charset="2"/>
                        <a:buNone/>
                        <a:defRPr/>
                      </a:pPr>
                      <a:r>
                        <a:rPr lang="ru-RU" sz="2000" b="1" dirty="0" smtClean="0">
                          <a:solidFill>
                            <a:schemeClr val="tx1"/>
                          </a:solidFill>
                          <a:latin typeface="Book Antiqua" pitchFamily="18" charset="0"/>
                        </a:rPr>
                        <a:t>КОДЕКС РФ ОБ АДМИНИСТРАТИВНЫХ ПРАВОНАРУШЕНИЯХ</a:t>
                      </a:r>
                    </a:p>
                    <a:p>
                      <a:pPr indent="0">
                        <a:spcAft>
                          <a:spcPts val="0"/>
                        </a:spcAft>
                        <a:buFont typeface="Wingdings" pitchFamily="2" charset="2"/>
                        <a:buNone/>
                        <a:defRPr/>
                      </a:pPr>
                      <a:r>
                        <a:rPr lang="ru-RU" b="1" dirty="0" smtClean="0">
                          <a:solidFill>
                            <a:schemeClr val="tx1"/>
                          </a:solidFill>
                          <a:latin typeface="Book Antiqua" pitchFamily="18" charset="0"/>
                        </a:rPr>
                        <a:t>от 30 декабря 2001 года № 195-ФЗ</a:t>
                      </a:r>
                    </a:p>
                    <a:p>
                      <a:pPr marL="0" marR="0" lvl="4"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ru-RU" sz="1600" b="1" kern="1200" baseline="0" dirty="0" smtClean="0">
                        <a:solidFill>
                          <a:schemeClr val="dk1"/>
                        </a:solidFill>
                        <a:latin typeface="Book Antiqua" pitchFamily="18" charset="0"/>
                        <a:ea typeface="+mn-ea"/>
                        <a:cs typeface="+mn-cs"/>
                      </a:endParaRPr>
                    </a:p>
                    <a:p>
                      <a:pPr marL="0" marR="0" lvl="4" indent="0" algn="l" defTabSz="914400" rtl="0" eaLnBrk="1" fontAlgn="auto" latinLnBrk="0" hangingPunct="1">
                        <a:lnSpc>
                          <a:spcPct val="100000"/>
                        </a:lnSpc>
                        <a:spcBef>
                          <a:spcPts val="0"/>
                        </a:spcBef>
                        <a:spcAft>
                          <a:spcPts val="0"/>
                        </a:spcAft>
                        <a:buClrTx/>
                        <a:buSzTx/>
                        <a:buFont typeface="Wingdings" pitchFamily="2" charset="2"/>
                        <a:buNone/>
                        <a:tabLst/>
                        <a:defRPr/>
                      </a:pPr>
                      <a:r>
                        <a:rPr lang="ru-RU" sz="1600" b="1" kern="1200" baseline="0" dirty="0" smtClean="0">
                          <a:solidFill>
                            <a:schemeClr val="dk1"/>
                          </a:solidFill>
                          <a:latin typeface="Book Antiqua" pitchFamily="18" charset="0"/>
                          <a:ea typeface="+mn-ea"/>
                          <a:cs typeface="+mn-cs"/>
                        </a:rPr>
                        <a:t>Статья 5.27.1. Нарушение государственных нормативных требований охраны труда, содержащихся в федеральных законах и иных нормативных правовых актах Российской Федерации</a:t>
                      </a:r>
                    </a:p>
                    <a:p>
                      <a:pPr marL="0" marR="0" lvl="4"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ru-RU" sz="1600" b="1" dirty="0" smtClean="0">
                        <a:solidFill>
                          <a:schemeClr val="dk1"/>
                        </a:solidFill>
                        <a:latin typeface="Book Antiqua" pitchFamily="18" charset="0"/>
                      </a:endParaRPr>
                    </a:p>
                    <a:p>
                      <a:r>
                        <a:rPr lang="ru-RU" sz="1400" b="1" i="1" kern="1200" baseline="0" dirty="0" smtClean="0">
                          <a:solidFill>
                            <a:schemeClr val="dk1"/>
                          </a:solidFill>
                          <a:latin typeface="Book Antiqua" pitchFamily="18" charset="0"/>
                          <a:ea typeface="+mn-ea"/>
                          <a:cs typeface="+mn-cs"/>
                        </a:rPr>
                        <a:t>4. </a:t>
                      </a:r>
                      <a:r>
                        <a:rPr lang="ru-RU" sz="1500" b="1" i="1" kern="1200" baseline="0" dirty="0" err="1" smtClean="0">
                          <a:solidFill>
                            <a:schemeClr val="dk1"/>
                          </a:solidFill>
                          <a:latin typeface="Book Antiqua" pitchFamily="18" charset="0"/>
                          <a:ea typeface="+mn-ea"/>
                          <a:cs typeface="+mn-cs"/>
                        </a:rPr>
                        <a:t>Необеспечение</a:t>
                      </a:r>
                      <a:r>
                        <a:rPr lang="ru-RU" sz="1500" b="1" i="1" kern="1200" baseline="0" dirty="0" smtClean="0">
                          <a:solidFill>
                            <a:schemeClr val="dk1"/>
                          </a:solidFill>
                          <a:latin typeface="Book Antiqua" pitchFamily="18" charset="0"/>
                          <a:ea typeface="+mn-ea"/>
                          <a:cs typeface="+mn-cs"/>
                        </a:rPr>
                        <a:t> работников средствами индивидуальной защиты -</a:t>
                      </a:r>
                    </a:p>
                    <a:p>
                      <a:r>
                        <a:rPr lang="ru-RU" sz="1500" kern="1200" baseline="0" dirty="0" smtClean="0">
                          <a:solidFill>
                            <a:schemeClr val="dk1"/>
                          </a:solidFill>
                          <a:latin typeface="Book Antiqua" pitchFamily="18" charset="0"/>
                          <a:ea typeface="+mn-ea"/>
                          <a:cs typeface="+mn-cs"/>
                        </a:rPr>
                        <a:t>влечет наложение административного штрафа на должностных лиц в размере от двадцати тысяч до тридцати тысяч рублей; на лиц, осуществляющих предпринимательскую деятельность без образования юридического лица, - от двадцати тысяч до тридцати тысяч рублей; на юридических лиц - от ста тридцати тысяч до ста пятидесяти тысяч рублей.</a:t>
                      </a:r>
                    </a:p>
                    <a:p>
                      <a:r>
                        <a:rPr lang="ru-RU" sz="1500" kern="1200" baseline="0" dirty="0" smtClean="0">
                          <a:solidFill>
                            <a:schemeClr val="dk1"/>
                          </a:solidFill>
                          <a:latin typeface="Book Antiqua" pitchFamily="18" charset="0"/>
                          <a:ea typeface="+mn-ea"/>
                          <a:cs typeface="+mn-cs"/>
                        </a:rPr>
                        <a:t>5</a:t>
                      </a:r>
                      <a:r>
                        <a:rPr lang="ru-RU" sz="1500" b="1" i="1" kern="1200" baseline="0" dirty="0" smtClean="0">
                          <a:solidFill>
                            <a:schemeClr val="dk1"/>
                          </a:solidFill>
                          <a:latin typeface="Book Antiqua" pitchFamily="18" charset="0"/>
                          <a:ea typeface="+mn-ea"/>
                          <a:cs typeface="+mn-cs"/>
                        </a:rPr>
                        <a:t>. Совершение административных правонарушений, предусмотренных частями 1 - 4 настоящей статьи, лицом, ранее подвергнутым административному наказанию за аналогичное административное правонарушение, -</a:t>
                      </a:r>
                    </a:p>
                    <a:p>
                      <a:r>
                        <a:rPr lang="ru-RU" sz="1500" kern="1200" baseline="0" dirty="0" smtClean="0">
                          <a:solidFill>
                            <a:schemeClr val="dk1"/>
                          </a:solidFill>
                          <a:latin typeface="Book Antiqua" pitchFamily="18" charset="0"/>
                          <a:ea typeface="+mn-ea"/>
                          <a:cs typeface="+mn-cs"/>
                        </a:rPr>
                        <a:t>влечет наложение административного штрафа на должностных лиц в размере от тридцати тысяч до сорока тысяч рублей или дисквалификацию на срок от одного года до трех лет; на лиц, осуществляющих предпринимательскую деятельность без образования юридического лица, - от тридцати тысяч до сорока тысяч рублей или административное приостановление деятельности на срок до девяноста суток; на юридических лиц - от ста тысяч до двухсот тысяч рублей или административное приостановление деятельности на срок до девяноста суток.</a:t>
                      </a:r>
                    </a:p>
                    <a:p>
                      <a:endParaRPr lang="ru-RU" sz="1200" baseline="0" dirty="0" smtClean="0">
                        <a:latin typeface="Book Antiqua" pitchFamily="18" charset="0"/>
                      </a:endParaRPr>
                    </a:p>
                    <a:p>
                      <a:endParaRPr lang="ru-RU" sz="1800" baseline="0" dirty="0" smtClean="0"/>
                    </a:p>
                    <a:p>
                      <a:pPr>
                        <a:buSzPct val="80000"/>
                        <a:buFont typeface="Wingdings" pitchFamily="2" charset="2"/>
                        <a:buChar char="Ø"/>
                        <a:defRPr/>
                      </a:pPr>
                      <a:endParaRPr kumimoji="0" lang="ru-RU" sz="1400" i="0" u="none" strike="noStrike" cap="none" normalizeH="0" baseline="0" dirty="0" smtClean="0">
                        <a:ln>
                          <a:noFill/>
                        </a:ln>
                        <a:solidFill>
                          <a:srgbClr val="000000"/>
                        </a:solidFill>
                        <a:latin typeface="Book Antiqua" pitchFamily="18" charset="0"/>
                        <a:cs typeface="Times New Roman"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 ЗДРАВООХРАНЕНИЯ</a:t>
                      </a:r>
                    </a:p>
                  </a:txBody>
                  <a:tcPr anchor="ctr">
                    <a:solidFill>
                      <a:srgbClr val="000066"/>
                    </a:solidFill>
                  </a:tcPr>
                </a:tc>
              </a:tr>
              <a:tr h="5934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txBody>
                  <a:tcPr marT="0" marB="0" anchor="ctr">
                    <a:solidFill>
                      <a:schemeClr val="accent3">
                        <a:lumMod val="95000"/>
                      </a:schemeClr>
                    </a:solidFill>
                  </a:tcPr>
                </a:tc>
              </a:tr>
              <a:tr h="5699272">
                <a:tc>
                  <a:txBody>
                    <a:bodyPr/>
                    <a:lstStyle/>
                    <a:p>
                      <a:pPr indent="432000">
                        <a:spcAft>
                          <a:spcPts val="600"/>
                        </a:spcAft>
                        <a:buFont typeface="Wingdings" pitchFamily="2" charset="2"/>
                        <a:buNone/>
                        <a:defRPr/>
                      </a:pPr>
                      <a:r>
                        <a:rPr lang="ru-RU" sz="2000" b="1" dirty="0" smtClean="0">
                          <a:solidFill>
                            <a:schemeClr val="tx1"/>
                          </a:solidFill>
                          <a:latin typeface="Book Antiqua" pitchFamily="18" charset="0"/>
                        </a:rPr>
                        <a:t>КОДЕКС РФ ОБ АДМИНИСТРАТИВНЫХ ПРАВОНАРУШЕНИЯХ</a:t>
                      </a:r>
                    </a:p>
                    <a:p>
                      <a:pPr indent="432000">
                        <a:spcAft>
                          <a:spcPts val="600"/>
                        </a:spcAft>
                        <a:buFont typeface="Wingdings" pitchFamily="2" charset="2"/>
                        <a:buNone/>
                        <a:defRPr/>
                      </a:pPr>
                      <a:r>
                        <a:rPr lang="ru-RU" b="1" dirty="0" smtClean="0">
                          <a:solidFill>
                            <a:schemeClr val="tx1"/>
                          </a:solidFill>
                          <a:latin typeface="Book Antiqua" pitchFamily="18" charset="0"/>
                        </a:rPr>
                        <a:t>от 30 декабря 2001 года № 195-ФЗ</a:t>
                      </a:r>
                      <a:endParaRPr lang="ru-RU" sz="1600" b="1" dirty="0" smtClean="0">
                        <a:latin typeface="Book Antiqua" pitchFamily="18" charset="0"/>
                      </a:endParaRPr>
                    </a:p>
                    <a:p>
                      <a:pPr indent="457200">
                        <a:spcAft>
                          <a:spcPts val="600"/>
                        </a:spcAft>
                        <a:buFont typeface="Wingdings" pitchFamily="2" charset="2"/>
                        <a:buNone/>
                        <a:defRPr/>
                      </a:pPr>
                      <a:r>
                        <a:rPr lang="ru-RU" sz="1600" b="1" dirty="0" smtClean="0">
                          <a:latin typeface="Book Antiqua" pitchFamily="18" charset="0"/>
                        </a:rPr>
                        <a:t> Определяет меры административной ответственности за:</a:t>
                      </a:r>
                    </a:p>
                    <a:p>
                      <a:pPr indent="457200">
                        <a:spcAft>
                          <a:spcPts val="600"/>
                        </a:spcAft>
                        <a:buFont typeface="Wingdings" pitchFamily="2" charset="2"/>
                        <a:buNone/>
                        <a:defRPr/>
                      </a:pPr>
                      <a:endParaRPr kumimoji="0" lang="ru-RU" sz="1600" b="1" kern="1200" smtClean="0">
                        <a:solidFill>
                          <a:schemeClr val="dk1"/>
                        </a:solidFill>
                        <a:latin typeface="Book Antiqua" pitchFamily="18" charset="0"/>
                        <a:ea typeface="+mn-ea"/>
                        <a:cs typeface="+mn-cs"/>
                      </a:endParaRPr>
                    </a:p>
                    <a:p>
                      <a:pPr indent="457200">
                        <a:spcAft>
                          <a:spcPts val="600"/>
                        </a:spcAft>
                        <a:buFont typeface="Wingdings" pitchFamily="2" charset="2"/>
                        <a:buNone/>
                        <a:defRPr/>
                      </a:pPr>
                      <a:r>
                        <a:rPr kumimoji="0" lang="ru-RU" sz="1800" b="1" kern="1200" smtClean="0">
                          <a:solidFill>
                            <a:schemeClr val="dk1"/>
                          </a:solidFill>
                          <a:latin typeface="Book Antiqua" pitchFamily="18" charset="0"/>
                          <a:ea typeface="+mn-ea"/>
                          <a:cs typeface="+mn-cs"/>
                        </a:rPr>
                        <a:t>Статья </a:t>
                      </a:r>
                      <a:r>
                        <a:rPr kumimoji="0" lang="ru-RU" sz="1800" b="1" kern="1200" dirty="0" smtClean="0">
                          <a:solidFill>
                            <a:schemeClr val="dk1"/>
                          </a:solidFill>
                          <a:latin typeface="Book Antiqua" pitchFamily="18" charset="0"/>
                          <a:ea typeface="+mn-ea"/>
                          <a:cs typeface="+mn-cs"/>
                        </a:rPr>
                        <a:t>5.39.</a:t>
                      </a:r>
                      <a:r>
                        <a:rPr kumimoji="0" lang="ru-RU" sz="1800" kern="1200" dirty="0" smtClean="0">
                          <a:solidFill>
                            <a:schemeClr val="dk1"/>
                          </a:solidFill>
                          <a:latin typeface="Book Antiqua" pitchFamily="18" charset="0"/>
                          <a:ea typeface="+mn-ea"/>
                          <a:cs typeface="+mn-cs"/>
                        </a:rPr>
                        <a:t> Отказ в предоставлении информации</a:t>
                      </a:r>
                      <a:r>
                        <a:rPr kumimoji="0" lang="ru-RU" sz="1800" kern="1200" baseline="0" dirty="0" smtClean="0">
                          <a:solidFill>
                            <a:schemeClr val="dk1"/>
                          </a:solidFill>
                          <a:latin typeface="Book Antiqua" pitchFamily="18" charset="0"/>
                          <a:ea typeface="+mn-ea"/>
                          <a:cs typeface="+mn-cs"/>
                        </a:rPr>
                        <a:t> (н</a:t>
                      </a:r>
                      <a:r>
                        <a:rPr kumimoji="0" lang="ru-RU" sz="1800" kern="1200" dirty="0" smtClean="0">
                          <a:solidFill>
                            <a:schemeClr val="dk1"/>
                          </a:solidFill>
                          <a:latin typeface="Book Antiqua" pitchFamily="18" charset="0"/>
                          <a:ea typeface="+mn-ea"/>
                          <a:cs typeface="+mn-cs"/>
                        </a:rPr>
                        <a:t>еправомерный отказ в предоставлении гражданину и (или) организации информации, предоставление которой предусмотрено федеральными законами, несвоевременное ее предоставление либо предоставление заведомо недостоверной информации)</a:t>
                      </a:r>
                    </a:p>
                    <a:p>
                      <a:endParaRPr lang="ru-RU" sz="1800" baseline="0" dirty="0" smtClean="0">
                        <a:latin typeface="Book Antiqua" pitchFamily="18" charset="0"/>
                      </a:endParaRPr>
                    </a:p>
                    <a:p>
                      <a:r>
                        <a:rPr lang="ru-RU" sz="1800" b="1" i="1" baseline="0" dirty="0" smtClean="0">
                          <a:latin typeface="Book Antiqua" pitchFamily="18" charset="0"/>
                        </a:rPr>
                        <a:t>влечет наложение административного штрафа на должностных лиц в размере от одной тысячи до трех тысяч рублей.</a:t>
                      </a:r>
                    </a:p>
                    <a:p>
                      <a:endParaRPr lang="ru-RU" sz="1800" b="1" kern="1200" baseline="0" dirty="0" smtClean="0">
                        <a:solidFill>
                          <a:schemeClr val="dk1"/>
                        </a:solidFill>
                        <a:latin typeface="Book Antiqua" pitchFamily="18" charset="0"/>
                        <a:ea typeface="+mn-ea"/>
                        <a:cs typeface="+mn-cs"/>
                      </a:endParaRPr>
                    </a:p>
                    <a:p>
                      <a:endParaRPr lang="ru-RU" sz="1800" baseline="0" dirty="0" smtClean="0"/>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8113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aseline="0" dirty="0" smtClean="0">
                          <a:latin typeface="Bookman Old Style" pitchFamily="18" charset="0"/>
                        </a:rPr>
                        <a:t>НОРМАТИВНО-ПРАВОВЫЕ АКТЫ, ГАРАНТИРУЮЩИЕ ПРАВО ГРАЖДАНИНА НА ИНФОРМАЦИЮ ПРИ ПОЛУЧЕНИИ МЕДИЦИНСКОЙ ПОМОЩИ</a:t>
                      </a:r>
                    </a:p>
                  </a:txBody>
                  <a:tcPr anchor="ctr">
                    <a:solidFill>
                      <a:srgbClr val="000066"/>
                    </a:solidFill>
                  </a:tcPr>
                </a:tc>
              </a:tr>
              <a:tr h="6046682">
                <a:tc>
                  <a:txBody>
                    <a:bodyPr/>
                    <a:lstStyle/>
                    <a:p>
                      <a:pPr marL="0" lvl="2" algn="l">
                        <a:defRPr/>
                      </a:pPr>
                      <a:endParaRPr lang="ru-RU" sz="1200" b="1" dirty="0" smtClean="0">
                        <a:latin typeface="Book Antiqua" pitchFamily="18" charset="0"/>
                      </a:endParaRPr>
                    </a:p>
                    <a:p>
                      <a:pPr marL="0" lvl="2" algn="l">
                        <a:defRPr/>
                      </a:pPr>
                      <a:r>
                        <a:rPr lang="ru-RU" sz="1600" b="1" dirty="0" smtClean="0">
                          <a:latin typeface="Book Antiqua" pitchFamily="18" charset="0"/>
                        </a:rPr>
                        <a:t>Федеральный закон от 21 ноября 2011 г. N 323-ФЗ </a:t>
                      </a:r>
                      <a:r>
                        <a:rPr lang="ru-RU" sz="1600" b="1" baseline="0" dirty="0" smtClean="0">
                          <a:latin typeface="Book Antiqua" pitchFamily="18" charset="0"/>
                        </a:rPr>
                        <a:t> </a:t>
                      </a:r>
                    </a:p>
                    <a:p>
                      <a:pPr marL="0" lvl="2" algn="l">
                        <a:defRPr/>
                      </a:pPr>
                      <a:r>
                        <a:rPr lang="ru-RU" sz="1600" b="1" dirty="0" smtClean="0">
                          <a:latin typeface="Book Antiqua" pitchFamily="18" charset="0"/>
                        </a:rPr>
                        <a:t>«Об основах охраны здоровья граждан в Российской Федерации»  </a:t>
                      </a:r>
                    </a:p>
                    <a:p>
                      <a:pPr marL="0" lvl="2" algn="l">
                        <a:defRPr/>
                      </a:pPr>
                      <a:endParaRPr lang="ru-RU" sz="1800" baseline="0" dirty="0" smtClean="0"/>
                    </a:p>
                    <a:p>
                      <a:pPr marL="0" lvl="2" algn="l">
                        <a:defRPr/>
                      </a:pPr>
                      <a:r>
                        <a:rPr lang="ru-RU" sz="1600" b="1" baseline="0" dirty="0" smtClean="0">
                          <a:latin typeface="Book Antiqua" pitchFamily="18" charset="0"/>
                        </a:rPr>
                        <a:t>Статья 19. Пациент имеет право на:</a:t>
                      </a:r>
                    </a:p>
                    <a:p>
                      <a:pPr marL="0" marR="0" indent="0" algn="l" defTabSz="914400" rtl="0" eaLnBrk="1" fontAlgn="auto" latinLnBrk="0" hangingPunct="1">
                        <a:lnSpc>
                          <a:spcPct val="100000"/>
                        </a:lnSpc>
                        <a:spcBef>
                          <a:spcPts val="0"/>
                        </a:spcBef>
                        <a:spcAft>
                          <a:spcPts val="0"/>
                        </a:spcAft>
                        <a:buClrTx/>
                        <a:buSzTx/>
                        <a:buFontTx/>
                        <a:buNone/>
                        <a:tabLst/>
                        <a:defRPr/>
                      </a:pPr>
                      <a:r>
                        <a:rPr lang="ru-RU" sz="1600" baseline="0" dirty="0" smtClean="0">
                          <a:latin typeface="Book Antiqua" pitchFamily="18" charset="0"/>
                        </a:rPr>
                        <a:t>5) получение информации о своих правах и обязанностях, состоянии своего здоровья, выбор лиц, которым в интересах пациента может быть передана информация о состоянии его здоровья;</a:t>
                      </a:r>
                    </a:p>
                    <a:p>
                      <a:endParaRPr lang="ru-RU" sz="1600" b="1" kern="1200" baseline="0" dirty="0" smtClean="0">
                        <a:solidFill>
                          <a:schemeClr val="dk1"/>
                        </a:solidFill>
                        <a:latin typeface="Book Antiqua" pitchFamily="18" charset="0"/>
                        <a:ea typeface="+mn-ea"/>
                        <a:cs typeface="+mn-cs"/>
                      </a:endParaRPr>
                    </a:p>
                    <a:p>
                      <a:r>
                        <a:rPr lang="ru-RU" sz="1600" b="1" kern="1200" baseline="0" dirty="0" smtClean="0">
                          <a:solidFill>
                            <a:schemeClr val="dk1"/>
                          </a:solidFill>
                          <a:latin typeface="Book Antiqua" pitchFamily="18" charset="0"/>
                          <a:ea typeface="+mn-ea"/>
                          <a:cs typeface="+mn-cs"/>
                        </a:rPr>
                        <a:t>Статья 22. Информация о состоянии здоровья</a:t>
                      </a:r>
                    </a:p>
                    <a:p>
                      <a:endParaRPr lang="ru-RU" sz="1600" baseline="0" dirty="0" smtClean="0">
                        <a:latin typeface="Book Antiqu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baseline="0" dirty="0" smtClean="0">
                          <a:solidFill>
                            <a:schemeClr val="dk1"/>
                          </a:solidFill>
                          <a:latin typeface="Book Antiqua" pitchFamily="18" charset="0"/>
                          <a:ea typeface="+mn-ea"/>
                          <a:cs typeface="+mn-cs"/>
                        </a:rPr>
                        <a:t>Статья 70. Лечащий врач</a:t>
                      </a:r>
                    </a:p>
                    <a:p>
                      <a:pPr marL="0" marR="0" indent="0" algn="l" defTabSz="914400" rtl="0" eaLnBrk="1" fontAlgn="auto" latinLnBrk="0" hangingPunct="1">
                        <a:lnSpc>
                          <a:spcPct val="100000"/>
                        </a:lnSpc>
                        <a:spcBef>
                          <a:spcPts val="0"/>
                        </a:spcBef>
                        <a:spcAft>
                          <a:spcPts val="0"/>
                        </a:spcAft>
                        <a:buClrTx/>
                        <a:buSzTx/>
                        <a:buFontTx/>
                        <a:buNone/>
                        <a:tabLst/>
                        <a:defRPr/>
                      </a:pPr>
                      <a:r>
                        <a:rPr lang="ru-RU" sz="1600" baseline="0" dirty="0" smtClean="0">
                          <a:latin typeface="Book Antiqua" pitchFamily="18" charset="0"/>
                        </a:rPr>
                        <a:t>2. Лечащий врач организует своевременное квалифицированное обследование и лечение пациента, </a:t>
                      </a:r>
                      <a:r>
                        <a:rPr lang="ru-RU" sz="1600" b="1" baseline="0" dirty="0" smtClean="0">
                          <a:latin typeface="Book Antiqua" pitchFamily="18" charset="0"/>
                        </a:rPr>
                        <a:t>предоставляет информацию о состоянии его здоровья</a:t>
                      </a:r>
                      <a:r>
                        <a:rPr lang="ru-RU" sz="1600" b="0" baseline="0" dirty="0" smtClean="0">
                          <a:latin typeface="Book Antiqua" pitchFamily="18" charset="0"/>
                        </a:rPr>
                        <a:t>….</a:t>
                      </a:r>
                      <a:r>
                        <a:rPr lang="ru-RU" sz="1600" baseline="0" dirty="0" smtClean="0">
                          <a:latin typeface="Book Antiqua" pitchFamily="18" charset="0"/>
                        </a:rPr>
                        <a:t> </a:t>
                      </a:r>
                    </a:p>
                    <a:p>
                      <a:endParaRPr lang="ru-RU" sz="1600" b="1" kern="1200" baseline="0" dirty="0" smtClean="0">
                        <a:solidFill>
                          <a:schemeClr val="dk1"/>
                        </a:solidFill>
                        <a:latin typeface="Book Antiqua" pitchFamily="18" charset="0"/>
                        <a:ea typeface="+mn-ea"/>
                        <a:cs typeface="+mn-cs"/>
                      </a:endParaRPr>
                    </a:p>
                    <a:p>
                      <a:r>
                        <a:rPr lang="ru-RU" sz="1600" b="1" kern="1200" baseline="0" dirty="0" smtClean="0">
                          <a:solidFill>
                            <a:schemeClr val="dk1"/>
                          </a:solidFill>
                          <a:latin typeface="Book Antiqua" pitchFamily="18" charset="0"/>
                          <a:ea typeface="+mn-ea"/>
                          <a:cs typeface="+mn-cs"/>
                        </a:rPr>
                        <a:t>Статья 79. Обязанности медицинских организаций</a:t>
                      </a:r>
                      <a:endParaRPr lang="ru-RU" sz="1600" baseline="0" dirty="0" smtClean="0">
                        <a:latin typeface="Book Antiqu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600" b="1" baseline="0" dirty="0" smtClean="0">
                          <a:latin typeface="Book Antiqua" pitchFamily="18" charset="0"/>
                        </a:rPr>
                        <a:t>1. Медицинская организация обязана:</a:t>
                      </a:r>
                    </a:p>
                    <a:p>
                      <a:r>
                        <a:rPr lang="ru-RU" sz="1600" baseline="0" dirty="0" smtClean="0">
                          <a:latin typeface="Book Antiqua" pitchFamily="18" charset="0"/>
                        </a:rPr>
                        <a:t>6) предоставлять пациентам достоверную информацию об оказываемой медицинской помощи, эффективности методов лечения, используемых лекарственных препаратах и о медицинских изделиях;</a:t>
                      </a:r>
                    </a:p>
                    <a:p>
                      <a:r>
                        <a:rPr lang="ru-RU" sz="1600" baseline="0" dirty="0" smtClean="0">
                          <a:latin typeface="Book Antiqua" pitchFamily="18" charset="0"/>
                        </a:rPr>
                        <a:t>7) информировать граждан в доступной форме, в том числе с использованием сети "Интернет", об осуществляемой медицинской деятельности и о медицинских работниках медицинских организаций, об уровне их образования и об их квалификации;</a:t>
                      </a:r>
                    </a:p>
                    <a:p>
                      <a:endParaRPr lang="ru-RU" sz="1800" baseline="0" dirty="0" smtClean="0"/>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8113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aseline="0" dirty="0" smtClean="0">
                          <a:latin typeface="Bookman Old Style" pitchFamily="18" charset="0"/>
                        </a:rPr>
                        <a:t>НОРМАТИВНО-ПРАВОВЫЕ АКТЫ, ГАРАНТИРУЮЩИЕ ПРАВО ГРАЖДАНИНА НА ИНФОРМАЦИЮ ПРИ ПОЛУЧЕНИИ МЕДИЦИНСКОЙ ПОМОЩИ</a:t>
                      </a:r>
                    </a:p>
                  </a:txBody>
                  <a:tcPr anchor="ctr">
                    <a:solidFill>
                      <a:srgbClr val="000066"/>
                    </a:solidFill>
                  </a:tcPr>
                </a:tc>
              </a:tr>
              <a:tr h="6046682">
                <a:tc>
                  <a:txBody>
                    <a:bodyPr/>
                    <a:lstStyle/>
                    <a:p>
                      <a:pPr marL="0" lvl="2" algn="l">
                        <a:defRPr/>
                      </a:pPr>
                      <a:endParaRPr lang="ru-RU" sz="1200" b="1" dirty="0" smtClean="0">
                        <a:latin typeface="Book Antiqua" pitchFamily="18" charset="0"/>
                      </a:endParaRPr>
                    </a:p>
                    <a:p>
                      <a:pPr marL="0" marR="0" lvl="3" indent="0" algn="l" defTabSz="914400" rtl="0" eaLnBrk="1" fontAlgn="auto" latinLnBrk="0" hangingPunct="1">
                        <a:lnSpc>
                          <a:spcPct val="100000"/>
                        </a:lnSpc>
                        <a:spcBef>
                          <a:spcPts val="0"/>
                        </a:spcBef>
                        <a:spcAft>
                          <a:spcPts val="0"/>
                        </a:spcAft>
                        <a:buClrTx/>
                        <a:buSzTx/>
                        <a:buFontTx/>
                        <a:buNone/>
                        <a:tabLst/>
                        <a:defRPr/>
                      </a:pPr>
                      <a:endParaRPr lang="ru-RU" sz="1800" b="1" baseline="0" dirty="0" smtClean="0">
                        <a:latin typeface="Book Antiqua" pitchFamily="18" charset="0"/>
                      </a:endParaRPr>
                    </a:p>
                    <a:p>
                      <a:pPr marL="0" marR="0" lvl="3" indent="0" algn="l" defTabSz="914400" rtl="0" eaLnBrk="1" fontAlgn="auto" latinLnBrk="0" hangingPunct="1">
                        <a:lnSpc>
                          <a:spcPct val="100000"/>
                        </a:lnSpc>
                        <a:spcBef>
                          <a:spcPts val="0"/>
                        </a:spcBef>
                        <a:spcAft>
                          <a:spcPts val="0"/>
                        </a:spcAft>
                        <a:buClrTx/>
                        <a:buSzTx/>
                        <a:buFontTx/>
                        <a:buNone/>
                        <a:tabLst/>
                        <a:defRPr/>
                      </a:pPr>
                      <a:r>
                        <a:rPr lang="ru-RU" sz="1800" b="1" baseline="0" dirty="0" smtClean="0">
                          <a:latin typeface="Book Antiqua" pitchFamily="18" charset="0"/>
                        </a:rPr>
                        <a:t>Закон РФ от 7 февраля 1992 г. N 2300-I "О защите прав потребителей"</a:t>
                      </a:r>
                    </a:p>
                    <a:p>
                      <a:endParaRPr lang="ru-RU" sz="1800" b="1" kern="1200" baseline="0" dirty="0" smtClean="0">
                        <a:solidFill>
                          <a:schemeClr val="dk1"/>
                        </a:solidFill>
                        <a:latin typeface="Book Antiqua" pitchFamily="18" charset="0"/>
                        <a:ea typeface="+mn-ea"/>
                        <a:cs typeface="+mn-cs"/>
                      </a:endParaRPr>
                    </a:p>
                    <a:p>
                      <a:r>
                        <a:rPr lang="ru-RU" sz="1800" b="1" kern="1200" baseline="0" dirty="0" smtClean="0">
                          <a:solidFill>
                            <a:schemeClr val="dk1"/>
                          </a:solidFill>
                          <a:latin typeface="Book Antiqua" pitchFamily="18" charset="0"/>
                          <a:ea typeface="+mn-ea"/>
                          <a:cs typeface="+mn-cs"/>
                        </a:rPr>
                        <a:t>Статья 8.</a:t>
                      </a:r>
                      <a:r>
                        <a:rPr lang="ru-RU" sz="1800" b="0" kern="1200" baseline="0" dirty="0" smtClean="0">
                          <a:solidFill>
                            <a:schemeClr val="dk1"/>
                          </a:solidFill>
                          <a:latin typeface="Book Antiqua" pitchFamily="18" charset="0"/>
                          <a:ea typeface="+mn-ea"/>
                          <a:cs typeface="+mn-cs"/>
                        </a:rPr>
                        <a:t> Право потребителя на информацию об изготовителе (исполнителе, продавце) и о товарах (работах, услугах)</a:t>
                      </a:r>
                    </a:p>
                    <a:p>
                      <a:endParaRPr lang="ru-RU" sz="1800" b="0" kern="1200" baseline="0" dirty="0" smtClean="0">
                        <a:solidFill>
                          <a:schemeClr val="dk1"/>
                        </a:solidFill>
                        <a:latin typeface="Book Antiqua" pitchFamily="18" charset="0"/>
                        <a:ea typeface="+mn-ea"/>
                        <a:cs typeface="+mn-cs"/>
                      </a:endParaRPr>
                    </a:p>
                    <a:p>
                      <a:r>
                        <a:rPr lang="ru-RU" sz="1800" b="1" kern="1200" baseline="0" dirty="0" smtClean="0">
                          <a:solidFill>
                            <a:schemeClr val="dk1"/>
                          </a:solidFill>
                          <a:latin typeface="Book Antiqua" pitchFamily="18" charset="0"/>
                          <a:ea typeface="+mn-ea"/>
                          <a:cs typeface="+mn-cs"/>
                        </a:rPr>
                        <a:t>Статья 9.</a:t>
                      </a:r>
                      <a:r>
                        <a:rPr lang="ru-RU" sz="1800" b="0" kern="1200" baseline="0" dirty="0" smtClean="0">
                          <a:solidFill>
                            <a:schemeClr val="dk1"/>
                          </a:solidFill>
                          <a:latin typeface="Book Antiqua" pitchFamily="18" charset="0"/>
                          <a:ea typeface="+mn-ea"/>
                          <a:cs typeface="+mn-cs"/>
                        </a:rPr>
                        <a:t> Информация об изготовителе (исполнителе, продавце)</a:t>
                      </a:r>
                    </a:p>
                    <a:p>
                      <a:endParaRPr lang="ru-RU" sz="1800" b="0" baseline="0" dirty="0" smtClean="0">
                        <a:latin typeface="Book Antiqua" pitchFamily="18" charset="0"/>
                      </a:endParaRPr>
                    </a:p>
                    <a:p>
                      <a:r>
                        <a:rPr lang="ru-RU" sz="1800" b="1" kern="1200" baseline="0" dirty="0" smtClean="0">
                          <a:solidFill>
                            <a:schemeClr val="dk1"/>
                          </a:solidFill>
                          <a:latin typeface="Book Antiqua" pitchFamily="18" charset="0"/>
                          <a:ea typeface="+mn-ea"/>
                          <a:cs typeface="+mn-cs"/>
                        </a:rPr>
                        <a:t>Статья 10. </a:t>
                      </a:r>
                      <a:r>
                        <a:rPr lang="ru-RU" sz="1800" b="0" kern="1200" baseline="0" dirty="0" smtClean="0">
                          <a:solidFill>
                            <a:schemeClr val="dk1"/>
                          </a:solidFill>
                          <a:latin typeface="Book Antiqua" pitchFamily="18" charset="0"/>
                          <a:ea typeface="+mn-ea"/>
                          <a:cs typeface="+mn-cs"/>
                        </a:rPr>
                        <a:t>Информация о товарах (работах, услугах)</a:t>
                      </a:r>
                    </a:p>
                    <a:p>
                      <a:endParaRPr lang="ru-RU" sz="1800" b="0" baseline="0" dirty="0" smtClean="0">
                        <a:latin typeface="Book Antiqua" pitchFamily="18" charset="0"/>
                      </a:endParaRPr>
                    </a:p>
                    <a:p>
                      <a:r>
                        <a:rPr lang="ru-RU" sz="1800" b="1" kern="1200" baseline="0" dirty="0" smtClean="0">
                          <a:solidFill>
                            <a:schemeClr val="dk1"/>
                          </a:solidFill>
                          <a:latin typeface="Book Antiqua" pitchFamily="18" charset="0"/>
                          <a:ea typeface="+mn-ea"/>
                          <a:cs typeface="+mn-cs"/>
                        </a:rPr>
                        <a:t>Статья 11. </a:t>
                      </a:r>
                      <a:r>
                        <a:rPr lang="ru-RU" sz="1800" b="0" kern="1200" baseline="0" dirty="0" smtClean="0">
                          <a:solidFill>
                            <a:schemeClr val="dk1"/>
                          </a:solidFill>
                          <a:latin typeface="Book Antiqua" pitchFamily="18" charset="0"/>
                          <a:ea typeface="+mn-ea"/>
                          <a:cs typeface="+mn-cs"/>
                        </a:rPr>
                        <a:t>Режим работы продавца (исполнителя)</a:t>
                      </a:r>
                    </a:p>
                    <a:p>
                      <a:endParaRPr lang="ru-RU" sz="1800" b="0" baseline="0" dirty="0" smtClean="0">
                        <a:latin typeface="Book Antiqua" pitchFamily="18" charset="0"/>
                      </a:endParaRPr>
                    </a:p>
                    <a:p>
                      <a:r>
                        <a:rPr lang="ru-RU" sz="1800" b="1" kern="1200" baseline="0" dirty="0" smtClean="0">
                          <a:solidFill>
                            <a:schemeClr val="dk1"/>
                          </a:solidFill>
                          <a:latin typeface="Book Antiqua" pitchFamily="18" charset="0"/>
                          <a:ea typeface="+mn-ea"/>
                          <a:cs typeface="+mn-cs"/>
                        </a:rPr>
                        <a:t>Статья 12</a:t>
                      </a:r>
                      <a:r>
                        <a:rPr lang="ru-RU" sz="1800" b="0" kern="1200" baseline="0" dirty="0" smtClean="0">
                          <a:solidFill>
                            <a:schemeClr val="dk1"/>
                          </a:solidFill>
                          <a:latin typeface="Book Antiqua" pitchFamily="18" charset="0"/>
                          <a:ea typeface="+mn-ea"/>
                          <a:cs typeface="+mn-cs"/>
                        </a:rPr>
                        <a:t>. Ответственность изготовителя (исполнителя, продавца) за ненадлежащую информацию о товаре (работе, услуге)</a:t>
                      </a:r>
                    </a:p>
                    <a:p>
                      <a:endParaRPr lang="ru-RU" sz="1800" b="0" baseline="0" dirty="0" smtClean="0">
                        <a:latin typeface="Book Antiqua" pitchFamily="18" charset="0"/>
                      </a:endParaRPr>
                    </a:p>
                    <a:p>
                      <a:pPr marL="342900" indent="-342900">
                        <a:buNone/>
                      </a:pPr>
                      <a:endParaRPr lang="ru-RU" sz="1800" kern="1200" baseline="0" dirty="0" smtClean="0">
                        <a:solidFill>
                          <a:schemeClr val="dk1"/>
                        </a:solidFill>
                        <a:latin typeface="Book Antiqua" pitchFamily="18" charset="0"/>
                        <a:ea typeface="+mn-ea"/>
                        <a:cs typeface="+mn-cs"/>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16632"/>
            <a:ext cx="7664896" cy="1656184"/>
          </a:xfrm>
        </p:spPr>
        <p:txBody>
          <a:bodyPr/>
          <a:lstStyle/>
          <a:p>
            <a:pPr algn="ctr"/>
            <a:r>
              <a:rPr lang="ru-RU" sz="2400" dirty="0" smtClean="0">
                <a:latin typeface="Bookman Old Style" pitchFamily="18" charset="0"/>
              </a:rPr>
              <a:t>ИНФОРМАЦИЯ О СОСТОЯНИИ ЗДОРОВЬЯ</a:t>
            </a:r>
            <a:br>
              <a:rPr lang="ru-RU" sz="2400" dirty="0" smtClean="0">
                <a:latin typeface="Bookman Old Style" pitchFamily="18" charset="0"/>
              </a:rPr>
            </a:br>
            <a:r>
              <a:rPr lang="ru-RU" sz="2000" dirty="0" smtClean="0"/>
              <a:t/>
            </a:r>
            <a:br>
              <a:rPr lang="ru-RU" sz="2000" dirty="0" smtClean="0"/>
            </a:br>
            <a:endParaRPr lang="ru-RU" sz="2000" dirty="0"/>
          </a:p>
        </p:txBody>
      </p:sp>
      <p:sp>
        <p:nvSpPr>
          <p:cNvPr id="3" name="Содержимое 2"/>
          <p:cNvSpPr>
            <a:spLocks noGrp="1"/>
          </p:cNvSpPr>
          <p:nvPr>
            <p:ph idx="1"/>
          </p:nvPr>
        </p:nvSpPr>
        <p:spPr>
          <a:xfrm>
            <a:off x="251520" y="1676400"/>
            <a:ext cx="8568952" cy="4876800"/>
          </a:xfrm>
        </p:spPr>
        <p:txBody>
          <a:bodyPr/>
          <a:lstStyle/>
          <a:p>
            <a:pPr marL="0" indent="0">
              <a:spcBef>
                <a:spcPts val="0"/>
              </a:spcBef>
              <a:buNone/>
            </a:pPr>
            <a:r>
              <a:rPr lang="ru-RU" sz="2000" b="1" dirty="0" smtClean="0">
                <a:latin typeface="Book Antiqua" pitchFamily="18" charset="0"/>
              </a:rPr>
              <a:t>Каждый имеет право получить в доступной для него форме имеющуюся в медицинской организации информацию о состоянии своего здоровья, в том числе:  </a:t>
            </a:r>
          </a:p>
          <a:p>
            <a:pPr marL="0" indent="0">
              <a:spcBef>
                <a:spcPts val="0"/>
              </a:spcBef>
              <a:buNone/>
            </a:pPr>
            <a:endParaRPr lang="ru-RU" sz="2000" b="1" dirty="0" smtClean="0">
              <a:latin typeface="Book Antiqua" pitchFamily="18" charset="0"/>
            </a:endParaRPr>
          </a:p>
          <a:p>
            <a:pPr marL="0" indent="0">
              <a:spcBef>
                <a:spcPts val="0"/>
              </a:spcBef>
              <a:buClrTx/>
              <a:buFont typeface="Wingdings" pitchFamily="2" charset="2"/>
              <a:buChar char="§"/>
            </a:pPr>
            <a:r>
              <a:rPr lang="ru-RU" sz="2000" dirty="0" smtClean="0">
                <a:latin typeface="Book Antiqua" pitchFamily="18" charset="0"/>
              </a:rPr>
              <a:t> сведения о результатах медицинского обследования, </a:t>
            </a:r>
          </a:p>
          <a:p>
            <a:pPr marL="0" indent="0">
              <a:spcBef>
                <a:spcPts val="0"/>
              </a:spcBef>
              <a:buClrTx/>
              <a:buFont typeface="Wingdings" pitchFamily="2" charset="2"/>
              <a:buChar char="§"/>
            </a:pPr>
            <a:r>
              <a:rPr lang="ru-RU" sz="2000" dirty="0" smtClean="0">
                <a:latin typeface="Book Antiqua" pitchFamily="18" charset="0"/>
              </a:rPr>
              <a:t> наличии заболевания, </a:t>
            </a:r>
          </a:p>
          <a:p>
            <a:pPr marL="0" indent="0">
              <a:spcBef>
                <a:spcPts val="0"/>
              </a:spcBef>
              <a:buClrTx/>
              <a:buFont typeface="Wingdings" pitchFamily="2" charset="2"/>
              <a:buChar char="§"/>
            </a:pPr>
            <a:r>
              <a:rPr lang="ru-RU" sz="2000" dirty="0" smtClean="0">
                <a:latin typeface="Book Antiqua" pitchFamily="18" charset="0"/>
              </a:rPr>
              <a:t> об установленном диагнозе и о прогнозе развития заболевания, </a:t>
            </a:r>
          </a:p>
          <a:p>
            <a:pPr marL="0" indent="0">
              <a:spcBef>
                <a:spcPts val="0"/>
              </a:spcBef>
              <a:buClrTx/>
              <a:buFont typeface="Wingdings" pitchFamily="2" charset="2"/>
              <a:buChar char="§"/>
            </a:pPr>
            <a:r>
              <a:rPr lang="ru-RU" sz="2000" dirty="0" smtClean="0">
                <a:latin typeface="Book Antiqua" pitchFamily="18" charset="0"/>
              </a:rPr>
              <a:t> методах оказания медицинской помощи, связанном с ними риске, </a:t>
            </a:r>
          </a:p>
          <a:p>
            <a:pPr marL="0" indent="0">
              <a:spcBef>
                <a:spcPts val="0"/>
              </a:spcBef>
              <a:buClrTx/>
              <a:buFont typeface="Wingdings" pitchFamily="2" charset="2"/>
              <a:buChar char="§"/>
            </a:pPr>
            <a:r>
              <a:rPr lang="ru-RU" sz="2000" dirty="0" smtClean="0">
                <a:latin typeface="Book Antiqua" pitchFamily="18" charset="0"/>
              </a:rPr>
              <a:t> возможных видах медицинского вмешательства, его последствиях и результатах оказания медицинской помощи.</a:t>
            </a:r>
          </a:p>
          <a:p>
            <a:pPr marL="0" indent="0">
              <a:spcBef>
                <a:spcPts val="0"/>
              </a:spcBef>
              <a:buClrTx/>
              <a:buFont typeface="Wingdings" pitchFamily="2" charset="2"/>
              <a:buChar char="§"/>
            </a:pPr>
            <a:endParaRPr lang="ru-RU" sz="2000" dirty="0" smtClean="0">
              <a:latin typeface="Book Antiqua" pitchFamily="18" charset="0"/>
            </a:endParaRPr>
          </a:p>
          <a:p>
            <a:pPr marL="0" indent="0">
              <a:spcBef>
                <a:spcPts val="0"/>
              </a:spcBef>
              <a:buFont typeface="Wingdings" pitchFamily="2" charset="2"/>
              <a:buChar char="q"/>
            </a:pPr>
            <a:endParaRPr lang="ru-RU" sz="2000" dirty="0" smtClean="0">
              <a:latin typeface="Book Antiqua" pitchFamily="18" charset="0"/>
            </a:endParaRP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71400"/>
            <a:ext cx="7467600" cy="2160240"/>
          </a:xfrm>
        </p:spPr>
        <p:txBody>
          <a:bodyPr/>
          <a:lstStyle/>
          <a:p>
            <a:pPr lvl="0" algn="ctr"/>
            <a:r>
              <a:rPr lang="ru-RU" sz="2400" dirty="0" smtClean="0">
                <a:latin typeface="Bookman Old Style" pitchFamily="18" charset="0"/>
              </a:rPr>
              <a:t>ИНФОРМАЦИЯ О СОСТОЯНИИ ЗДОРОВЬЯ</a:t>
            </a:r>
            <a:br>
              <a:rPr lang="ru-RU" sz="2400" dirty="0" smtClean="0">
                <a:latin typeface="Bookman Old Style" pitchFamily="18" charset="0"/>
              </a:rPr>
            </a:br>
            <a:r>
              <a:rPr lang="ru-RU" sz="2400" dirty="0" smtClean="0">
                <a:latin typeface="Bookman Old Style" pitchFamily="18" charset="0"/>
              </a:rPr>
              <a:t/>
            </a:r>
            <a:br>
              <a:rPr lang="ru-RU" sz="2400" dirty="0" smtClean="0">
                <a:latin typeface="Bookman Old Style" pitchFamily="18" charset="0"/>
              </a:rPr>
            </a:br>
            <a:endParaRPr lang="ru-RU" sz="2400" dirty="0">
              <a:latin typeface="Bookman Old Style" pitchFamily="18" charset="0"/>
            </a:endParaRPr>
          </a:p>
        </p:txBody>
      </p:sp>
      <p:sp>
        <p:nvSpPr>
          <p:cNvPr id="3" name="Содержимое 2"/>
          <p:cNvSpPr>
            <a:spLocks noGrp="1"/>
          </p:cNvSpPr>
          <p:nvPr>
            <p:ph idx="1"/>
          </p:nvPr>
        </p:nvSpPr>
        <p:spPr>
          <a:xfrm>
            <a:off x="179512" y="1676400"/>
            <a:ext cx="8856984" cy="4876800"/>
          </a:xfrm>
        </p:spPr>
        <p:txBody>
          <a:bodyPr/>
          <a:lstStyle/>
          <a:p>
            <a:pPr marL="0" indent="0">
              <a:spcBef>
                <a:spcPts val="0"/>
              </a:spcBef>
              <a:buNone/>
            </a:pPr>
            <a:r>
              <a:rPr lang="ru-RU" sz="1800" dirty="0" smtClean="0">
                <a:latin typeface="Book Antiqua" pitchFamily="18" charset="0"/>
              </a:rPr>
              <a:t>Информация о состоянии здоровья предоставляется пациенту </a:t>
            </a:r>
            <a:r>
              <a:rPr lang="ru-RU" sz="1800" b="1" dirty="0" smtClean="0">
                <a:latin typeface="Book Antiqua" pitchFamily="18" charset="0"/>
              </a:rPr>
              <a:t>лично</a:t>
            </a:r>
            <a:r>
              <a:rPr lang="ru-RU" sz="1800" dirty="0" smtClean="0">
                <a:latin typeface="Book Antiqua" pitchFamily="18" charset="0"/>
              </a:rPr>
              <a:t> лечащим врачом или другими медицинскими работниками, принимающими </a:t>
            </a:r>
            <a:r>
              <a:rPr lang="ru-RU" sz="1800" b="1" dirty="0" smtClean="0">
                <a:latin typeface="Book Antiqua" pitchFamily="18" charset="0"/>
              </a:rPr>
              <a:t>непосредственное</a:t>
            </a:r>
            <a:r>
              <a:rPr lang="ru-RU" sz="1800" dirty="0" smtClean="0">
                <a:latin typeface="Book Antiqua" pitchFamily="18" charset="0"/>
              </a:rPr>
              <a:t> участие в медицинском обследовании и лечении.</a:t>
            </a:r>
          </a:p>
          <a:p>
            <a:pPr marL="0" indent="0">
              <a:spcBef>
                <a:spcPts val="0"/>
              </a:spcBef>
              <a:buNone/>
            </a:pPr>
            <a:endParaRPr lang="ru-RU" sz="1800" b="1" dirty="0" smtClean="0">
              <a:latin typeface="Book Antiqua" pitchFamily="18" charset="0"/>
            </a:endParaRPr>
          </a:p>
          <a:p>
            <a:pPr marL="0" indent="0">
              <a:spcBef>
                <a:spcPts val="0"/>
              </a:spcBef>
              <a:buNone/>
            </a:pPr>
            <a:r>
              <a:rPr lang="ru-RU" sz="1800" b="1" dirty="0" smtClean="0">
                <a:latin typeface="Book Antiqua" pitchFamily="18" charset="0"/>
              </a:rPr>
              <a:t>Информация о состоянии здоровья не может быть предоставлена пациенту против его воли. </a:t>
            </a:r>
          </a:p>
          <a:p>
            <a:pPr marL="0" indent="0">
              <a:spcBef>
                <a:spcPts val="0"/>
              </a:spcBef>
              <a:buNone/>
            </a:pPr>
            <a:endParaRPr lang="ru-RU" sz="1800" dirty="0" smtClean="0">
              <a:latin typeface="Book Antiqua" pitchFamily="18" charset="0"/>
            </a:endParaRPr>
          </a:p>
          <a:p>
            <a:pPr marL="0" indent="0">
              <a:spcBef>
                <a:spcPts val="0"/>
              </a:spcBef>
              <a:buNone/>
            </a:pPr>
            <a:r>
              <a:rPr lang="ru-RU" sz="1800" b="1" dirty="0" smtClean="0">
                <a:latin typeface="Book Antiqua" pitchFamily="18" charset="0"/>
              </a:rPr>
              <a:t>В случае неблагоприятного прогноза развития заболевания информация должна сообщаться в деликатной форме:</a:t>
            </a:r>
          </a:p>
          <a:p>
            <a:pPr marL="0" indent="0">
              <a:spcBef>
                <a:spcPts val="0"/>
              </a:spcBef>
              <a:buNone/>
            </a:pPr>
            <a:endParaRPr lang="ru-RU" sz="1800" b="1" dirty="0" smtClean="0">
              <a:latin typeface="Book Antiqua" pitchFamily="18" charset="0"/>
            </a:endParaRPr>
          </a:p>
          <a:p>
            <a:pPr marL="0" indent="0">
              <a:spcBef>
                <a:spcPts val="0"/>
              </a:spcBef>
              <a:buNone/>
            </a:pPr>
            <a:r>
              <a:rPr lang="ru-RU" sz="1800" dirty="0" smtClean="0">
                <a:latin typeface="Book Antiqua" pitchFamily="18" charset="0"/>
              </a:rPr>
              <a:t> гражданину или его супругу (супруге), </a:t>
            </a:r>
          </a:p>
          <a:p>
            <a:pPr marL="0" indent="0">
              <a:spcBef>
                <a:spcPts val="0"/>
              </a:spcBef>
              <a:buNone/>
            </a:pPr>
            <a:r>
              <a:rPr lang="ru-RU" sz="1800" dirty="0" smtClean="0">
                <a:latin typeface="Book Antiqua" pitchFamily="18" charset="0"/>
              </a:rPr>
              <a:t> одному из близких родственников (детям, родителям, усыновленным, усыновителям, родным братьям и родным сестрам, внукам, дедушкам, бабушкам)</a:t>
            </a:r>
          </a:p>
          <a:p>
            <a:pPr marL="0" indent="0">
              <a:spcBef>
                <a:spcPts val="0"/>
              </a:spcBef>
              <a:buNone/>
            </a:pPr>
            <a:endParaRPr lang="ru-RU" sz="1800" dirty="0" smtClean="0">
              <a:latin typeface="Book Antiqua" pitchFamily="18" charset="0"/>
            </a:endParaRPr>
          </a:p>
          <a:p>
            <a:pPr marL="0" indent="0">
              <a:spcBef>
                <a:spcPts val="0"/>
              </a:spcBef>
              <a:buNone/>
            </a:pPr>
            <a:r>
              <a:rPr lang="ru-RU" sz="1800" b="1" dirty="0" smtClean="0">
                <a:latin typeface="Book Antiqua" pitchFamily="18" charset="0"/>
              </a:rPr>
              <a:t>если пациент не запретил сообщать им об этом и (или) не определил иное лицо, которому должна быть передана такая информация.</a:t>
            </a:r>
          </a:p>
          <a:p>
            <a:pPr>
              <a:spcBef>
                <a:spcPct val="0"/>
              </a:spcBef>
              <a:buNone/>
            </a:pPr>
            <a:endParaRPr lang="ru-RU" dirty="0" smtClean="0">
              <a:latin typeface="Book Antiqua"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700808"/>
            <a:ext cx="8640960" cy="3816424"/>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dirty="0" smtClean="0">
                <a:solidFill>
                  <a:srgbClr val="000066"/>
                </a:solidFill>
                <a:latin typeface="Bookman Old Style" pitchFamily="18" charset="0"/>
              </a:rPr>
              <a:t>НОВЫЕ ЗАКОНОДАТЕЛЬНЫЕ ТРЕБОВАНИЯ ПРИ ОСУЩЕСТВЛЕНИИ МЕДИЦИНСКОЙ ДЕЯТЕЛЬНОСТИ</a:t>
            </a:r>
            <a:br>
              <a:rPr lang="ru-RU" sz="3200" dirty="0" smtClean="0">
                <a:solidFill>
                  <a:srgbClr val="000066"/>
                </a:solidFill>
                <a:latin typeface="Bookman Old Style" pitchFamily="18" charset="0"/>
              </a:rPr>
            </a:br>
            <a:endParaRPr lang="ru-RU" sz="3200" spc="50" dirty="0">
              <a:ln w="11430"/>
              <a:solidFill>
                <a:srgbClr val="000066"/>
              </a:solidFill>
              <a:latin typeface="Bookman Old Style"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71400"/>
            <a:ext cx="7467600" cy="2160240"/>
          </a:xfrm>
        </p:spPr>
        <p:txBody>
          <a:bodyPr/>
          <a:lstStyle/>
          <a:p>
            <a:pPr lvl="0" algn="ctr"/>
            <a:r>
              <a:rPr lang="ru-RU" sz="2400" dirty="0" smtClean="0">
                <a:latin typeface="Bookman Old Style" pitchFamily="18" charset="0"/>
              </a:rPr>
              <a:t>ИНФОРМАЦИЯ О СОСТОЯНИИ ЗДОРОВЬЯ</a:t>
            </a:r>
            <a:br>
              <a:rPr lang="ru-RU" sz="2400" dirty="0" smtClean="0">
                <a:latin typeface="Bookman Old Style" pitchFamily="18" charset="0"/>
              </a:rPr>
            </a:br>
            <a:r>
              <a:rPr lang="ru-RU" sz="2400" dirty="0" smtClean="0">
                <a:latin typeface="Bookman Old Style" pitchFamily="18" charset="0"/>
              </a:rPr>
              <a:t/>
            </a:r>
            <a:br>
              <a:rPr lang="ru-RU" sz="2400" dirty="0" smtClean="0">
                <a:latin typeface="Bookman Old Style" pitchFamily="18" charset="0"/>
              </a:rPr>
            </a:br>
            <a:endParaRPr lang="ru-RU" sz="2400" dirty="0">
              <a:latin typeface="Bookman Old Style" pitchFamily="18" charset="0"/>
            </a:endParaRPr>
          </a:p>
        </p:txBody>
      </p:sp>
      <p:sp>
        <p:nvSpPr>
          <p:cNvPr id="3" name="Содержимое 2"/>
          <p:cNvSpPr>
            <a:spLocks noGrp="1"/>
          </p:cNvSpPr>
          <p:nvPr>
            <p:ph idx="1"/>
          </p:nvPr>
        </p:nvSpPr>
        <p:spPr>
          <a:xfrm>
            <a:off x="251520" y="1772816"/>
            <a:ext cx="8712968" cy="4780384"/>
          </a:xfrm>
        </p:spPr>
        <p:txBody>
          <a:bodyPr/>
          <a:lstStyle/>
          <a:p>
            <a:pPr marL="0" indent="0">
              <a:lnSpc>
                <a:spcPct val="120000"/>
              </a:lnSpc>
              <a:spcBef>
                <a:spcPts val="0"/>
              </a:spcBef>
              <a:buNone/>
            </a:pPr>
            <a:r>
              <a:rPr lang="ru-RU" sz="2000" b="1" dirty="0" smtClean="0">
                <a:latin typeface="Book Antiqua" pitchFamily="18" charset="0"/>
              </a:rPr>
              <a:t>Информация о состоянии здоровья предоставляется законным представителям:</a:t>
            </a:r>
          </a:p>
          <a:p>
            <a:pPr marL="0" indent="0">
              <a:lnSpc>
                <a:spcPct val="120000"/>
              </a:lnSpc>
              <a:spcBef>
                <a:spcPts val="0"/>
              </a:spcBef>
              <a:buNone/>
            </a:pPr>
            <a:endParaRPr lang="ru-RU" sz="2000" dirty="0" smtClean="0">
              <a:latin typeface="Book Antiqua" pitchFamily="18" charset="0"/>
            </a:endParaRPr>
          </a:p>
          <a:p>
            <a:pPr marL="0" indent="0">
              <a:lnSpc>
                <a:spcPct val="120000"/>
              </a:lnSpc>
              <a:spcBef>
                <a:spcPts val="0"/>
              </a:spcBef>
              <a:buClrTx/>
              <a:buFont typeface="Wingdings" pitchFamily="2" charset="2"/>
              <a:buChar char="§"/>
            </a:pPr>
            <a:r>
              <a:rPr lang="ru-RU" sz="2000" dirty="0" smtClean="0">
                <a:latin typeface="Book Antiqua" pitchFamily="18" charset="0"/>
              </a:rPr>
              <a:t> в отношении несовершеннолетних, не достигших 15-летнего возраста (больных наркоманией – 16 лет)</a:t>
            </a:r>
          </a:p>
          <a:p>
            <a:pPr marL="0" indent="0">
              <a:lnSpc>
                <a:spcPct val="120000"/>
              </a:lnSpc>
              <a:spcBef>
                <a:spcPts val="0"/>
              </a:spcBef>
              <a:buClrTx/>
              <a:buFont typeface="Wingdings" pitchFamily="2" charset="2"/>
              <a:buChar char="§"/>
            </a:pPr>
            <a:endParaRPr lang="ru-RU" sz="2000" dirty="0" smtClean="0">
              <a:latin typeface="Book Antiqua" pitchFamily="18" charset="0"/>
            </a:endParaRPr>
          </a:p>
          <a:p>
            <a:pPr marL="0" indent="0">
              <a:lnSpc>
                <a:spcPct val="120000"/>
              </a:lnSpc>
              <a:spcBef>
                <a:spcPts val="0"/>
              </a:spcBef>
              <a:buClrTx/>
              <a:buFont typeface="Wingdings" pitchFamily="2" charset="2"/>
              <a:buChar char="§"/>
            </a:pPr>
            <a:r>
              <a:rPr lang="ru-RU" sz="2000" dirty="0" smtClean="0">
                <a:latin typeface="Book Antiqua" pitchFamily="18" charset="0"/>
              </a:rPr>
              <a:t>  в отношении лица, признанного в установленном законом порядке недееспособным</a:t>
            </a:r>
          </a:p>
          <a:p>
            <a:pPr>
              <a:spcBef>
                <a:spcPct val="0"/>
              </a:spcBef>
              <a:buNone/>
            </a:pPr>
            <a:endParaRPr lang="ru-RU" sz="2000" dirty="0" smtClean="0">
              <a:latin typeface="Book Antiqua" pitchFamily="18" charset="0"/>
            </a:endParaRPr>
          </a:p>
          <a:p>
            <a:endParaRPr lang="ru-RU" sz="2000" dirty="0">
              <a:latin typeface="Book Antiqua"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71400"/>
            <a:ext cx="7467600" cy="2160240"/>
          </a:xfrm>
        </p:spPr>
        <p:txBody>
          <a:bodyPr/>
          <a:lstStyle/>
          <a:p>
            <a:pPr lvl="0" algn="ctr"/>
            <a:r>
              <a:rPr lang="ru-RU" sz="2400" dirty="0" smtClean="0">
                <a:latin typeface="Bookman Old Style" pitchFamily="18" charset="0"/>
              </a:rPr>
              <a:t>ИНФОРМАЦИЯ О СОСТОЯНИИ ЗДОРОВЬЯ</a:t>
            </a:r>
            <a:br>
              <a:rPr lang="ru-RU" sz="2400" dirty="0" smtClean="0">
                <a:latin typeface="Bookman Old Style" pitchFamily="18" charset="0"/>
              </a:rPr>
            </a:br>
            <a:r>
              <a:rPr lang="ru-RU" sz="2400" dirty="0" smtClean="0">
                <a:latin typeface="Bookman Old Style" pitchFamily="18" charset="0"/>
              </a:rPr>
              <a:t/>
            </a:r>
            <a:br>
              <a:rPr lang="ru-RU" sz="2400" dirty="0" smtClean="0">
                <a:latin typeface="Bookman Old Style" pitchFamily="18" charset="0"/>
              </a:rPr>
            </a:br>
            <a:endParaRPr lang="ru-RU" sz="2400" dirty="0">
              <a:latin typeface="Bookman Old Style" pitchFamily="18" charset="0"/>
            </a:endParaRPr>
          </a:p>
        </p:txBody>
      </p:sp>
      <p:sp>
        <p:nvSpPr>
          <p:cNvPr id="3" name="Содержимое 2"/>
          <p:cNvSpPr>
            <a:spLocks noGrp="1"/>
          </p:cNvSpPr>
          <p:nvPr>
            <p:ph idx="1"/>
          </p:nvPr>
        </p:nvSpPr>
        <p:spPr>
          <a:xfrm>
            <a:off x="251520" y="1628800"/>
            <a:ext cx="8712968" cy="4924400"/>
          </a:xfrm>
        </p:spPr>
        <p:txBody>
          <a:bodyPr/>
          <a:lstStyle/>
          <a:p>
            <a:pPr marL="0" lvl="2" indent="0">
              <a:spcBef>
                <a:spcPts val="0"/>
              </a:spcBef>
              <a:buNone/>
              <a:defRPr/>
            </a:pPr>
            <a:r>
              <a:rPr lang="ru-RU" sz="1600" b="1" dirty="0" smtClean="0">
                <a:latin typeface="Book Antiqua" pitchFamily="18" charset="0"/>
              </a:rPr>
              <a:t>Федеральный закон от 21 ноября 2011 г. N 323-ФЗ «Об основах охраны здоровья граждан в Российской Федерации»  (ст.54)</a:t>
            </a:r>
          </a:p>
          <a:p>
            <a:pPr marL="0" lvl="2" indent="0">
              <a:spcBef>
                <a:spcPts val="0"/>
              </a:spcBef>
              <a:buNone/>
              <a:defRPr/>
            </a:pPr>
            <a:endParaRPr lang="ru-RU" sz="1600" dirty="0" smtClean="0">
              <a:latin typeface="Book Antiqua" pitchFamily="18" charset="0"/>
            </a:endParaRPr>
          </a:p>
          <a:p>
            <a:pPr marL="0" indent="0">
              <a:spcBef>
                <a:spcPts val="0"/>
              </a:spcBef>
              <a:buNone/>
            </a:pPr>
            <a:r>
              <a:rPr lang="ru-RU" sz="1800" b="1" i="1" dirty="0" smtClean="0">
                <a:latin typeface="Book Antiqua" pitchFamily="18" charset="0"/>
              </a:rPr>
              <a:t>В сфере охраны здоровья несовершеннолетние имеют право на:</a:t>
            </a:r>
          </a:p>
          <a:p>
            <a:pPr marL="0" indent="0">
              <a:spcBef>
                <a:spcPts val="0"/>
              </a:spcBef>
              <a:buNone/>
            </a:pPr>
            <a:r>
              <a:rPr lang="ru-RU" sz="1800" dirty="0" smtClean="0">
                <a:latin typeface="Book Antiqua" pitchFamily="18" charset="0"/>
              </a:rPr>
              <a:t>5) получение информации о состоянии здоровья в доступной для них форме</a:t>
            </a:r>
          </a:p>
          <a:p>
            <a:pPr marL="0" lvl="3" indent="0">
              <a:spcBef>
                <a:spcPts val="0"/>
              </a:spcBef>
              <a:buNone/>
            </a:pPr>
            <a:endParaRPr lang="ru-RU" sz="1600" dirty="0" smtClean="0">
              <a:latin typeface="Book Antiqua" pitchFamily="18" charset="0"/>
            </a:endParaRPr>
          </a:p>
          <a:p>
            <a:pPr marL="0" lvl="3" indent="0">
              <a:spcBef>
                <a:spcPts val="0"/>
              </a:spcBef>
              <a:buNone/>
            </a:pPr>
            <a:r>
              <a:rPr lang="ru-RU" sz="1600" b="1" dirty="0" smtClean="0">
                <a:latin typeface="Book Antiqua" pitchFamily="18" charset="0"/>
              </a:rPr>
              <a:t>Закон РФ от 2 июля 1992 г. N 3185-I "О психиатрической помощи и гарантиях прав граждан при ее оказании« (ст.5)</a:t>
            </a:r>
          </a:p>
          <a:p>
            <a:pPr marL="0" indent="0">
              <a:spcBef>
                <a:spcPts val="0"/>
              </a:spcBef>
              <a:buNone/>
            </a:pPr>
            <a:endParaRPr lang="ru-RU" sz="1600" b="1" i="1" dirty="0" smtClean="0">
              <a:latin typeface="Book Antiqua" pitchFamily="18" charset="0"/>
            </a:endParaRPr>
          </a:p>
          <a:p>
            <a:pPr marL="0" indent="0">
              <a:spcBef>
                <a:spcPts val="0"/>
              </a:spcBef>
              <a:buNone/>
            </a:pPr>
            <a:r>
              <a:rPr lang="ru-RU" sz="1800" b="1" i="1" dirty="0" smtClean="0">
                <a:latin typeface="Book Antiqua" pitchFamily="18" charset="0"/>
              </a:rPr>
              <a:t>Все лица, страдающие психическими расстройствами, при оказании им психиатрической помощи имеют право на:</a:t>
            </a:r>
          </a:p>
          <a:p>
            <a:pPr marL="0" indent="0">
              <a:spcBef>
                <a:spcPts val="0"/>
              </a:spcBef>
              <a:buNone/>
            </a:pPr>
            <a:r>
              <a:rPr lang="ru-RU" sz="1800" dirty="0" smtClean="0">
                <a:latin typeface="Book Antiqua" pitchFamily="18" charset="0"/>
              </a:rPr>
              <a:t>получение информации о своих правах, а также в доступной для них форме и с учетом их психического состояния информации о характере имеющихся у них психических расстройств и применяемых методах лечения;</a:t>
            </a:r>
          </a:p>
          <a:p>
            <a:pPr marL="0" indent="0">
              <a:spcBef>
                <a:spcPts val="0"/>
              </a:spcBef>
              <a:buNone/>
            </a:pPr>
            <a:endParaRPr lang="ru-RU" sz="1800" dirty="0" smtClean="0">
              <a:latin typeface="Book Antiqua" pitchFamily="18" charset="0"/>
            </a:endParaRPr>
          </a:p>
          <a:p>
            <a:pPr marL="0" indent="0">
              <a:spcBef>
                <a:spcPts val="0"/>
              </a:spcBef>
            </a:pPr>
            <a:endParaRPr lang="ru-RU" sz="1600" dirty="0" smtClean="0">
              <a:latin typeface="Book Antiqua" pitchFamily="18" charset="0"/>
            </a:endParaRPr>
          </a:p>
          <a:p>
            <a:pPr marL="0" indent="0">
              <a:spcBef>
                <a:spcPts val="0"/>
              </a:spcBef>
            </a:pPr>
            <a:endParaRPr lang="ru-RU" sz="1600" dirty="0" smtClean="0">
              <a:latin typeface="Book Antiqua" pitchFamily="18" charset="0"/>
            </a:endParaRPr>
          </a:p>
          <a:p>
            <a:endParaRPr lang="ru-RU" sz="2000" dirty="0" smtClean="0"/>
          </a:p>
          <a:p>
            <a:endParaRPr lang="ru-RU" sz="2000" dirty="0">
              <a:latin typeface="Book Antiqua"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16632"/>
            <a:ext cx="7467600" cy="1656184"/>
          </a:xfrm>
        </p:spPr>
        <p:txBody>
          <a:bodyPr/>
          <a:lstStyle/>
          <a:p>
            <a:pPr lvl="0" algn="ctr"/>
            <a:r>
              <a:rPr lang="ru-RU" sz="2400" dirty="0" smtClean="0">
                <a:latin typeface="Bookman Old Style" pitchFamily="18" charset="0"/>
              </a:rPr>
              <a:t>ИНФОРМАЦИЯ О СОСТОЯНИИ ЗДОРОВЬЯ</a:t>
            </a:r>
            <a:br>
              <a:rPr lang="ru-RU" sz="2400" dirty="0" smtClean="0">
                <a:latin typeface="Bookman Old Style" pitchFamily="18" charset="0"/>
              </a:rPr>
            </a:br>
            <a:r>
              <a:rPr lang="ru-RU" sz="2400" dirty="0" smtClean="0">
                <a:latin typeface="Bookman Old Style" pitchFamily="18" charset="0"/>
              </a:rPr>
              <a:t/>
            </a:r>
            <a:br>
              <a:rPr lang="ru-RU" sz="2400" dirty="0" smtClean="0">
                <a:latin typeface="Bookman Old Style" pitchFamily="18" charset="0"/>
              </a:rPr>
            </a:br>
            <a:endParaRPr lang="ru-RU" sz="2400" dirty="0"/>
          </a:p>
        </p:txBody>
      </p:sp>
      <p:sp>
        <p:nvSpPr>
          <p:cNvPr id="3" name="Содержимое 2"/>
          <p:cNvSpPr>
            <a:spLocks noGrp="1"/>
          </p:cNvSpPr>
          <p:nvPr>
            <p:ph idx="1"/>
          </p:nvPr>
        </p:nvSpPr>
        <p:spPr>
          <a:xfrm>
            <a:off x="251520" y="1676400"/>
            <a:ext cx="8712968" cy="4876800"/>
          </a:xfrm>
        </p:spPr>
        <p:txBody>
          <a:bodyPr/>
          <a:lstStyle/>
          <a:p>
            <a:pPr marL="0" indent="0">
              <a:spcBef>
                <a:spcPts val="0"/>
              </a:spcBef>
              <a:buNone/>
            </a:pPr>
            <a:endParaRPr lang="ru-RU" sz="1800" dirty="0" smtClean="0">
              <a:latin typeface="Book Antiqua" pitchFamily="18" charset="0"/>
            </a:endParaRPr>
          </a:p>
          <a:p>
            <a:pPr marL="0" indent="0">
              <a:spcBef>
                <a:spcPts val="0"/>
              </a:spcBef>
              <a:buNone/>
            </a:pPr>
            <a:r>
              <a:rPr lang="ru-RU" sz="1800" dirty="0" smtClean="0">
                <a:latin typeface="Book Antiqua" pitchFamily="18" charset="0"/>
              </a:rPr>
              <a:t>Пациент либо его законный представитель имеет право непосредственно знакомиться с медицинской документацией, отражающей состояние его здоровья, </a:t>
            </a:r>
            <a:r>
              <a:rPr lang="ru-RU" sz="1800" b="1" dirty="0" smtClean="0">
                <a:latin typeface="Book Antiqua" pitchFamily="18" charset="0"/>
              </a:rPr>
              <a:t>в порядке, установленном уполномоченным федеральным органом исполнительной власти</a:t>
            </a:r>
            <a:r>
              <a:rPr lang="ru-RU" sz="1800" dirty="0" smtClean="0">
                <a:latin typeface="Book Antiqua" pitchFamily="18" charset="0"/>
              </a:rPr>
              <a:t>, и получать на основании такой документации консультации у других специалистов.</a:t>
            </a:r>
          </a:p>
          <a:p>
            <a:pPr marL="0" indent="0">
              <a:spcBef>
                <a:spcPts val="0"/>
              </a:spcBef>
              <a:buNone/>
            </a:pPr>
            <a:endParaRPr lang="ru-RU" sz="1800" dirty="0" smtClean="0">
              <a:latin typeface="Book Antiqua" pitchFamily="18" charset="0"/>
            </a:endParaRPr>
          </a:p>
          <a:p>
            <a:pPr marL="0" indent="0">
              <a:spcBef>
                <a:spcPts val="0"/>
              </a:spcBef>
              <a:buNone/>
            </a:pPr>
            <a:r>
              <a:rPr lang="ru-RU" sz="1800" dirty="0" smtClean="0">
                <a:latin typeface="Book Antiqua" pitchFamily="18" charset="0"/>
              </a:rPr>
              <a:t>Пациент либо его законный представитель имеет право на основании письменного заявления получать отражающие состояние здоровья медицинские документы, </a:t>
            </a:r>
            <a:r>
              <a:rPr lang="ru-RU" sz="1800" b="1" dirty="0" smtClean="0">
                <a:latin typeface="Book Antiqua" pitchFamily="18" charset="0"/>
              </a:rPr>
              <a:t>их копии </a:t>
            </a:r>
            <a:r>
              <a:rPr lang="ru-RU" sz="1800" dirty="0" smtClean="0">
                <a:latin typeface="Book Antiqua" pitchFamily="18" charset="0"/>
              </a:rPr>
              <a:t>и выписки из медицинских документов. Основания, порядок и сроки предоставления медицинских документов (их копий) и выписок из них устанавливаются уполномоченным федеральным органом исполнительной власти.</a:t>
            </a:r>
            <a:endParaRPr lang="ru-RU" dirty="0" smtClean="0">
              <a:latin typeface="Book Antiqua" pitchFamily="18" charset="0"/>
            </a:endParaRPr>
          </a:p>
          <a:p>
            <a:endParaRPr lang="ru-RU" dirty="0" smtClean="0">
              <a:latin typeface="Book Antiqua" pitchFamily="18" charset="0"/>
            </a:endParaRP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712968" cy="1517030"/>
          </a:xfrm>
        </p:spPr>
        <p:txBody>
          <a:bodyPr>
            <a:normAutofit/>
          </a:bodyPr>
          <a:lstStyle/>
          <a:p>
            <a:pPr algn="r"/>
            <a:r>
              <a:rPr lang="ru-RU" dirty="0" smtClean="0">
                <a:latin typeface="Bookman Old Style" pitchFamily="18" charset="0"/>
              </a:rPr>
              <a:t/>
            </a:r>
            <a:br>
              <a:rPr lang="ru-RU" dirty="0" smtClean="0">
                <a:latin typeface="Bookman Old Style" pitchFamily="18" charset="0"/>
              </a:rPr>
            </a:br>
            <a:endParaRPr lang="ru-RU" dirty="0"/>
          </a:p>
        </p:txBody>
      </p:sp>
      <p:sp>
        <p:nvSpPr>
          <p:cNvPr id="3" name="Содержимое 2"/>
          <p:cNvSpPr>
            <a:spLocks noGrp="1"/>
          </p:cNvSpPr>
          <p:nvPr>
            <p:ph idx="1"/>
          </p:nvPr>
        </p:nvSpPr>
        <p:spPr>
          <a:xfrm>
            <a:off x="323528" y="332656"/>
            <a:ext cx="8640960" cy="5793507"/>
          </a:xfrm>
        </p:spPr>
        <p:txBody>
          <a:bodyPr>
            <a:normAutofit/>
          </a:bodyPr>
          <a:lstStyle/>
          <a:p>
            <a:pPr>
              <a:buNone/>
            </a:pPr>
            <a:endParaRPr lang="ru-RU" b="1" dirty="0" smtClean="0"/>
          </a:p>
          <a:p>
            <a:pPr marL="0" indent="0" algn="ctr">
              <a:spcBef>
                <a:spcPts val="0"/>
              </a:spcBef>
              <a:buNone/>
            </a:pPr>
            <a:endParaRPr lang="ru-RU" sz="2800" b="1" dirty="0" smtClean="0">
              <a:solidFill>
                <a:srgbClr val="AE0000"/>
              </a:solidFill>
              <a:latin typeface="Bookman Old Style" pitchFamily="18" charset="0"/>
            </a:endParaRPr>
          </a:p>
          <a:p>
            <a:pPr marL="0" indent="0" algn="ctr">
              <a:spcBef>
                <a:spcPts val="0"/>
              </a:spcBef>
              <a:buNone/>
            </a:pPr>
            <a:endParaRPr lang="ru-RU" sz="2800" b="1" dirty="0" smtClean="0">
              <a:solidFill>
                <a:srgbClr val="AE0000"/>
              </a:solidFill>
              <a:latin typeface="Bookman Old Style" pitchFamily="18" charset="0"/>
            </a:endParaRPr>
          </a:p>
          <a:p>
            <a:pPr marL="0" indent="0" algn="ctr">
              <a:spcBef>
                <a:spcPts val="0"/>
              </a:spcBef>
              <a:buNone/>
            </a:pPr>
            <a:endParaRPr lang="ru-RU" sz="2800" b="1" dirty="0" smtClean="0">
              <a:ln w="17780" cmpd="sng">
                <a:solidFill>
                  <a:schemeClr val="accent1">
                    <a:tint val="3000"/>
                  </a:schemeClr>
                </a:solidFill>
                <a:prstDash val="solid"/>
                <a:miter lim="800000"/>
              </a:ln>
              <a:solidFill>
                <a:schemeClr val="tx2"/>
              </a:solidFill>
              <a:effectLst>
                <a:outerShdw blurRad="55000" dist="50800" dir="5400000" algn="tl">
                  <a:srgbClr val="000000">
                    <a:alpha val="33000"/>
                  </a:srgbClr>
                </a:outerShdw>
              </a:effectLst>
              <a:latin typeface="Bookman Old Style" pitchFamily="18" charset="0"/>
            </a:endParaRPr>
          </a:p>
          <a:p>
            <a:pPr marL="0" indent="0" algn="ctr">
              <a:spcBef>
                <a:spcPts val="0"/>
              </a:spcBef>
              <a:buNone/>
            </a:pPr>
            <a:endParaRPr lang="ru-RU" sz="2800" b="1" dirty="0" smtClean="0">
              <a:ln w="17780" cmpd="sng">
                <a:solidFill>
                  <a:schemeClr val="accent1">
                    <a:tint val="3000"/>
                  </a:schemeClr>
                </a:solidFill>
                <a:prstDash val="solid"/>
                <a:miter lim="800000"/>
              </a:ln>
              <a:solidFill>
                <a:schemeClr val="tx2"/>
              </a:solidFill>
              <a:effectLst>
                <a:outerShdw blurRad="55000" dist="50800" dir="5400000" algn="tl">
                  <a:srgbClr val="000000">
                    <a:alpha val="33000"/>
                  </a:srgbClr>
                </a:outerShdw>
              </a:effectLst>
              <a:latin typeface="Bookman Old Style" pitchFamily="18" charset="0"/>
            </a:endParaRPr>
          </a:p>
          <a:p>
            <a:pPr marL="0" indent="0" algn="ctr">
              <a:spcBef>
                <a:spcPts val="0"/>
              </a:spcBef>
              <a:buNone/>
            </a:pPr>
            <a:r>
              <a:rPr lang="ru-RU" sz="2800" b="1" dirty="0" smtClean="0">
                <a:ln w="17780" cmpd="sng">
                  <a:solidFill>
                    <a:schemeClr val="accent1">
                      <a:tint val="3000"/>
                    </a:schemeClr>
                  </a:solidFill>
                  <a:prstDash val="solid"/>
                  <a:miter lim="800000"/>
                </a:ln>
                <a:solidFill>
                  <a:schemeClr val="accent1">
                    <a:lumMod val="50000"/>
                  </a:schemeClr>
                </a:solidFill>
                <a:effectLst>
                  <a:outerShdw blurRad="55000" dist="50800" dir="5400000" algn="tl">
                    <a:srgbClr val="000000">
                      <a:alpha val="33000"/>
                    </a:srgbClr>
                  </a:outerShdw>
                </a:effectLst>
                <a:latin typeface="Bookman Old Style" pitchFamily="18" charset="0"/>
              </a:rPr>
              <a:t>ИНФОРМИРОВАННОЕ ДОБРОВОЛЬНОЕ СОГЛАСИЕ ПАЦИЕНТА НА МЕДИЦИНСКОЕ ВМЕШАТЕЛЬСТВО: ПОНЯТИЕ, ПОРЯДОК ДОКУМЕНТАЛЬНОГО ОФОРМЛЕНИЯ</a:t>
            </a:r>
          </a:p>
          <a:p>
            <a:pPr marL="0" indent="0" algn="ctr">
              <a:spcBef>
                <a:spcPts val="0"/>
              </a:spcBef>
              <a:buNone/>
            </a:pPr>
            <a:endParaRPr lang="ru-RU" sz="2800" b="1" dirty="0" smtClean="0">
              <a:ln w="17780" cmpd="sng">
                <a:solidFill>
                  <a:schemeClr val="accent1">
                    <a:tint val="3000"/>
                  </a:schemeClr>
                </a:solidFill>
                <a:prstDash val="solid"/>
                <a:miter lim="800000"/>
              </a:ln>
              <a:solidFill>
                <a:schemeClr val="accent1">
                  <a:lumMod val="50000"/>
                </a:schemeClr>
              </a:solidFill>
              <a:effectLst>
                <a:outerShdw blurRad="55000" dist="50800" dir="5400000" algn="tl">
                  <a:srgbClr val="000000">
                    <a:alpha val="33000"/>
                  </a:srgbClr>
                </a:outerShdw>
              </a:effectLst>
              <a:latin typeface="Bookman Old Style" pitchFamily="18" charset="0"/>
            </a:endParaRPr>
          </a:p>
          <a:p>
            <a:pPr marL="0" indent="0" algn="ctr">
              <a:spcBef>
                <a:spcPts val="0"/>
              </a:spcBef>
              <a:buNone/>
            </a:pPr>
            <a:endParaRPr lang="ru-RU" sz="2800" b="1" dirty="0">
              <a:ln w="17780" cmpd="sng">
                <a:solidFill>
                  <a:schemeClr val="accent1">
                    <a:tint val="3000"/>
                  </a:schemeClr>
                </a:solidFill>
                <a:prstDash val="solid"/>
                <a:miter lim="800000"/>
              </a:ln>
              <a:solidFill>
                <a:schemeClr val="accent1">
                  <a:lumMod val="50000"/>
                </a:schemeClr>
              </a:solidFill>
              <a:effectLst>
                <a:outerShdw blurRad="55000" dist="50800" dir="5400000" algn="tl">
                  <a:srgbClr val="000000">
                    <a:alpha val="33000"/>
                  </a:srgbClr>
                </a:outerShdw>
              </a:effectLst>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628800"/>
            <a:ext cx="8856984" cy="4968552"/>
          </a:xfrm>
        </p:spPr>
        <p:txBody>
          <a:bodyPr/>
          <a:lstStyle/>
          <a:p>
            <a:pPr>
              <a:buNone/>
            </a:pPr>
            <a:endParaRPr lang="ru-RU" sz="1600" b="1" dirty="0" smtClean="0">
              <a:solidFill>
                <a:schemeClr val="tx1">
                  <a:lumMod val="75000"/>
                </a:schemeClr>
              </a:solidFill>
              <a:latin typeface="Book Antiqua" pitchFamily="18" charset="0"/>
              <a:cs typeface="Times New Roman" pitchFamily="18" charset="0"/>
            </a:endParaRPr>
          </a:p>
          <a:p>
            <a:pPr marL="0" indent="0">
              <a:spcBef>
                <a:spcPts val="0"/>
              </a:spcBef>
              <a:buNone/>
            </a:pPr>
            <a:r>
              <a:rPr lang="ru-RU" sz="1600" b="1" dirty="0" smtClean="0">
                <a:solidFill>
                  <a:schemeClr val="tx1">
                    <a:lumMod val="75000"/>
                  </a:schemeClr>
                </a:solidFill>
                <a:effectLst/>
                <a:latin typeface="Book Antiqua" pitchFamily="18" charset="0"/>
                <a:cs typeface="Times New Roman" pitchFamily="18" charset="0"/>
              </a:rPr>
              <a:t>ИНФОРМИРОВАННОЕ ДОБРОВОЛЬНОЕ СОГЛАСИЕ ГРАЖДАНИНА (ИДС)</a:t>
            </a:r>
            <a:endParaRPr lang="ru-RU" sz="1600" dirty="0" smtClean="0">
              <a:solidFill>
                <a:schemeClr val="tx1">
                  <a:lumMod val="75000"/>
                </a:schemeClr>
              </a:solidFill>
              <a:effectLst/>
              <a:latin typeface="Book Antiqua" pitchFamily="18" charset="0"/>
            </a:endParaRPr>
          </a:p>
          <a:p>
            <a:pPr marL="0" indent="0">
              <a:spcBef>
                <a:spcPts val="0"/>
              </a:spcBef>
              <a:buClr>
                <a:schemeClr val="tx1"/>
              </a:buClr>
              <a:buNone/>
            </a:pPr>
            <a:endParaRPr lang="ru-RU" sz="1600" dirty="0" smtClean="0">
              <a:solidFill>
                <a:schemeClr val="tx1">
                  <a:lumMod val="75000"/>
                </a:schemeClr>
              </a:solidFill>
              <a:effectLst/>
              <a:latin typeface="Book Antiqua" pitchFamily="18" charset="0"/>
              <a:cs typeface="Times New Roman" pitchFamily="18" charset="0"/>
            </a:endParaRPr>
          </a:p>
          <a:p>
            <a:pPr marL="0" indent="0">
              <a:spcBef>
                <a:spcPts val="0"/>
              </a:spcBef>
              <a:buClr>
                <a:schemeClr val="tx1"/>
              </a:buClr>
              <a:buFont typeface="Wingdings" pitchFamily="2" charset="2"/>
              <a:buChar char="q"/>
            </a:pPr>
            <a:r>
              <a:rPr lang="ru-RU" sz="1600" dirty="0" smtClean="0">
                <a:solidFill>
                  <a:schemeClr val="tx1">
                    <a:lumMod val="75000"/>
                  </a:schemeClr>
                </a:solidFill>
                <a:effectLst/>
                <a:latin typeface="Book Antiqua" pitchFamily="18" charset="0"/>
                <a:cs typeface="Times New Roman" pitchFamily="18" charset="0"/>
              </a:rPr>
              <a:t> </a:t>
            </a:r>
            <a:r>
              <a:rPr lang="ru-RU" sz="1800" dirty="0" smtClean="0">
                <a:solidFill>
                  <a:schemeClr val="tx1">
                    <a:lumMod val="75000"/>
                  </a:schemeClr>
                </a:solidFill>
                <a:effectLst/>
                <a:latin typeface="Book Antiqua" pitchFamily="18" charset="0"/>
                <a:cs typeface="Times New Roman" pitchFamily="18" charset="0"/>
              </a:rPr>
              <a:t> Является необходимым предварительным условием медицинского </a:t>
            </a:r>
            <a:r>
              <a:rPr lang="ru-RU" sz="1800" dirty="0" smtClean="0">
                <a:solidFill>
                  <a:schemeClr val="tx1">
                    <a:lumMod val="75000"/>
                  </a:schemeClr>
                </a:solidFill>
                <a:latin typeface="Book Antiqua" pitchFamily="18" charset="0"/>
                <a:cs typeface="Times New Roman" pitchFamily="18" charset="0"/>
              </a:rPr>
              <a:t>вмешательства (</a:t>
            </a:r>
            <a:r>
              <a:rPr lang="ru-RU" sz="1800" b="1" i="1" dirty="0" smtClean="0">
                <a:solidFill>
                  <a:schemeClr val="tx1">
                    <a:lumMod val="75000"/>
                  </a:schemeClr>
                </a:solidFill>
                <a:latin typeface="Book Antiqua" pitchFamily="18" charset="0"/>
                <a:cs typeface="Times New Roman" pitchFamily="18" charset="0"/>
              </a:rPr>
              <a:t>ст.20 </a:t>
            </a:r>
            <a:r>
              <a:rPr lang="ru-RU" sz="1800" b="1" i="1" dirty="0" smtClean="0">
                <a:solidFill>
                  <a:schemeClr val="bg2">
                    <a:lumMod val="10000"/>
                  </a:schemeClr>
                </a:solidFill>
                <a:latin typeface="Book Antiqua" pitchFamily="18" charset="0"/>
              </a:rPr>
              <a:t>Федерального  Закона «Об основах охраны здоровья граждан в Российской Федерации»)</a:t>
            </a:r>
            <a:r>
              <a:rPr lang="ru-RU" sz="1800" b="1" i="1" dirty="0" smtClean="0">
                <a:solidFill>
                  <a:srgbClr val="9F212A"/>
                </a:solidFill>
                <a:latin typeface="Bookman Old Style" pitchFamily="18" charset="0"/>
              </a:rPr>
              <a:t/>
            </a:r>
            <a:br>
              <a:rPr lang="ru-RU" sz="1800" b="1" i="1" dirty="0" smtClean="0">
                <a:solidFill>
                  <a:srgbClr val="9F212A"/>
                </a:solidFill>
                <a:latin typeface="Bookman Old Style" pitchFamily="18" charset="0"/>
              </a:rPr>
            </a:br>
            <a:endParaRPr lang="ru-RU" sz="1800" dirty="0" smtClean="0">
              <a:solidFill>
                <a:schemeClr val="tx1">
                  <a:lumMod val="75000"/>
                </a:schemeClr>
              </a:solidFill>
              <a:effectLst/>
              <a:latin typeface="Book Antiqua" pitchFamily="18" charset="0"/>
              <a:cs typeface="Times New Roman" pitchFamily="18" charset="0"/>
            </a:endParaRPr>
          </a:p>
          <a:p>
            <a:pPr marL="0" indent="0">
              <a:spcBef>
                <a:spcPts val="0"/>
              </a:spcBef>
              <a:buClr>
                <a:schemeClr val="tx1"/>
              </a:buClr>
              <a:buFont typeface="Wingdings" pitchFamily="2" charset="2"/>
              <a:buChar char="q"/>
            </a:pPr>
            <a:r>
              <a:rPr lang="ru-RU" sz="1800" dirty="0" smtClean="0">
                <a:solidFill>
                  <a:schemeClr val="tx1">
                    <a:lumMod val="75000"/>
                  </a:schemeClr>
                </a:solidFill>
                <a:effectLst/>
                <a:latin typeface="Book Antiqua" pitchFamily="18" charset="0"/>
                <a:cs typeface="Times New Roman" pitchFamily="18" charset="0"/>
              </a:rPr>
              <a:t>  Относится к  одной из </a:t>
            </a:r>
            <a:r>
              <a:rPr lang="ru-RU" sz="1800" b="1" dirty="0" smtClean="0">
                <a:solidFill>
                  <a:schemeClr val="tx1">
                    <a:lumMod val="75000"/>
                  </a:schemeClr>
                </a:solidFill>
                <a:effectLst/>
                <a:latin typeface="Book Antiqua" pitchFamily="18" charset="0"/>
                <a:cs typeface="Times New Roman" pitchFamily="18" charset="0"/>
              </a:rPr>
              <a:t>основных форм  медицинской документации</a:t>
            </a:r>
            <a:r>
              <a:rPr lang="ru-RU" sz="1800" dirty="0" smtClean="0">
                <a:solidFill>
                  <a:schemeClr val="tx1">
                    <a:lumMod val="75000"/>
                  </a:schemeClr>
                </a:solidFill>
                <a:effectLst/>
                <a:latin typeface="Book Antiqua" pitchFamily="18" charset="0"/>
              </a:rPr>
              <a:t>, в которой регламентируются действия, связанные с оказанием медицинской помощи</a:t>
            </a:r>
          </a:p>
          <a:p>
            <a:pPr marL="0" indent="0">
              <a:spcBef>
                <a:spcPts val="0"/>
              </a:spcBef>
              <a:buClr>
                <a:schemeClr val="tx1"/>
              </a:buClr>
              <a:buNone/>
            </a:pPr>
            <a:endParaRPr lang="ru-RU" sz="1800" dirty="0" smtClean="0">
              <a:solidFill>
                <a:schemeClr val="tx1">
                  <a:lumMod val="75000"/>
                </a:schemeClr>
              </a:solidFill>
              <a:effectLst/>
              <a:latin typeface="Book Antiqua" pitchFamily="18" charset="0"/>
            </a:endParaRPr>
          </a:p>
          <a:p>
            <a:pPr marL="0" indent="0">
              <a:spcBef>
                <a:spcPts val="0"/>
              </a:spcBef>
              <a:buClr>
                <a:schemeClr val="tx1"/>
              </a:buClr>
              <a:buFont typeface="Wingdings" pitchFamily="2" charset="2"/>
              <a:buChar char="q"/>
            </a:pPr>
            <a:r>
              <a:rPr lang="ru-RU" sz="1800" dirty="0" smtClean="0">
                <a:solidFill>
                  <a:schemeClr val="tx1">
                    <a:lumMod val="75000"/>
                  </a:schemeClr>
                </a:solidFill>
                <a:effectLst/>
                <a:latin typeface="Book Antiqua" pitchFamily="18" charset="0"/>
                <a:cs typeface="Times New Roman" pitchFamily="18" charset="0"/>
              </a:rPr>
              <a:t> Является одним из основных документов для экспертной оценки качества медицинской помощи</a:t>
            </a:r>
          </a:p>
          <a:p>
            <a:pPr marL="0" indent="0">
              <a:spcBef>
                <a:spcPts val="0"/>
              </a:spcBef>
              <a:buClr>
                <a:schemeClr val="tx1"/>
              </a:buClr>
              <a:buNone/>
            </a:pPr>
            <a:endParaRPr lang="ru-RU" sz="1800" dirty="0" smtClean="0">
              <a:solidFill>
                <a:schemeClr val="tx1">
                  <a:lumMod val="75000"/>
                </a:schemeClr>
              </a:solidFill>
              <a:effectLst/>
              <a:latin typeface="Book Antiqua" pitchFamily="18" charset="0"/>
              <a:cs typeface="Times New Roman" pitchFamily="18" charset="0"/>
            </a:endParaRPr>
          </a:p>
          <a:p>
            <a:pPr marL="0" indent="0">
              <a:spcBef>
                <a:spcPts val="0"/>
              </a:spcBef>
              <a:buClr>
                <a:schemeClr val="tx1"/>
              </a:buClr>
              <a:buFont typeface="Wingdings" pitchFamily="2" charset="2"/>
              <a:buChar char="q"/>
            </a:pPr>
            <a:r>
              <a:rPr lang="ru-RU" sz="1800" dirty="0" smtClean="0">
                <a:solidFill>
                  <a:schemeClr val="tx1">
                    <a:lumMod val="75000"/>
                  </a:schemeClr>
                </a:solidFill>
                <a:effectLst/>
                <a:latin typeface="Book Antiqua" pitchFamily="18" charset="0"/>
                <a:cs typeface="Times New Roman" pitchFamily="18" charset="0"/>
              </a:rPr>
              <a:t> Служит источником доказательства по делам о привлечении медицинского работника (или медицинской организации) к тому или иному виду юридической ответственности за ненадлежащее оказание медицинской  помощи</a:t>
            </a:r>
          </a:p>
          <a:p>
            <a:pPr>
              <a:buClr>
                <a:schemeClr val="tx1"/>
              </a:buClr>
              <a:buNone/>
            </a:pPr>
            <a:endParaRPr lang="ru-RU" sz="1800" dirty="0"/>
          </a:p>
        </p:txBody>
      </p:sp>
      <p:sp>
        <p:nvSpPr>
          <p:cNvPr id="4" name="Прямоугольник 3"/>
          <p:cNvSpPr/>
          <p:nvPr/>
        </p:nvSpPr>
        <p:spPr>
          <a:xfrm>
            <a:off x="1403648" y="188641"/>
            <a:ext cx="7560840" cy="1200329"/>
          </a:xfrm>
          <a:prstGeom prst="rect">
            <a:avLst/>
          </a:prstGeom>
        </p:spPr>
        <p:txBody>
          <a:bodyPr wrap="square">
            <a:spAutoFit/>
          </a:bodyPr>
          <a:lstStyle/>
          <a:p>
            <a:pPr algn="r">
              <a:buNone/>
            </a:pPr>
            <a:r>
              <a:rPr lang="ru-RU" b="1" i="1" dirty="0" smtClean="0">
                <a:solidFill>
                  <a:schemeClr val="bg1"/>
                </a:solidFill>
                <a:latin typeface="Bookman Old Style" pitchFamily="18" charset="0"/>
                <a:cs typeface="Times New Roman" pitchFamily="18" charset="0"/>
              </a:rPr>
              <a:t>ПРАВОВОЕ ЗНАЧЕНИЕ ИНФОРМИРОВАННОГО ДОБРОВОЛЬНОГО СОГЛАСИЯ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560840" cy="1152128"/>
          </a:xfrm>
        </p:spPr>
        <p:txBody>
          <a:bodyPr>
            <a:noAutofit/>
          </a:bodyPr>
          <a:lstStyle/>
          <a:p>
            <a:pPr algn="r"/>
            <a:r>
              <a:rPr lang="ru-RU" sz="1800" b="1" i="1" dirty="0" smtClean="0">
                <a:latin typeface="Bookman Old Style" pitchFamily="18" charset="0"/>
              </a:rPr>
              <a:t>ПОРЯДОК ОФОРМЛЕНИЯ ИНФОРМИРОВАННОГО ДОБРОВОЛЬНОГО СОГЛАСИЯ НА МЕДИЦИНСКОЕ ВМЕШАТЕЛЬСТВО</a:t>
            </a:r>
            <a:br>
              <a:rPr lang="ru-RU" sz="1800" b="1" i="1" dirty="0" smtClean="0">
                <a:latin typeface="Bookman Old Style" pitchFamily="18" charset="0"/>
              </a:rPr>
            </a:br>
            <a:endParaRPr lang="ru-RU" sz="1800" b="1" i="1" dirty="0">
              <a:latin typeface="Bookman Old Style" pitchFamily="18" charset="0"/>
            </a:endParaRPr>
          </a:p>
        </p:txBody>
      </p:sp>
      <p:sp>
        <p:nvSpPr>
          <p:cNvPr id="3" name="Содержимое 2"/>
          <p:cNvSpPr>
            <a:spLocks noGrp="1"/>
          </p:cNvSpPr>
          <p:nvPr>
            <p:ph idx="1"/>
          </p:nvPr>
        </p:nvSpPr>
        <p:spPr>
          <a:xfrm>
            <a:off x="179512" y="1700808"/>
            <a:ext cx="8784976" cy="4824536"/>
          </a:xfrm>
        </p:spPr>
        <p:txBody>
          <a:bodyPr>
            <a:normAutofit fontScale="92500" lnSpcReduction="10000"/>
          </a:bodyPr>
          <a:lstStyle/>
          <a:p>
            <a:pPr marL="0" indent="0">
              <a:spcBef>
                <a:spcPts val="0"/>
              </a:spcBef>
              <a:buNone/>
            </a:pPr>
            <a:endParaRPr lang="ru-RU" sz="1800" dirty="0" smtClean="0">
              <a:latin typeface="Book Antiqua" pitchFamily="18" charset="0"/>
            </a:endParaRPr>
          </a:p>
          <a:p>
            <a:pPr marL="0" indent="0">
              <a:spcBef>
                <a:spcPts val="0"/>
              </a:spcBef>
              <a:buNone/>
            </a:pPr>
            <a:r>
              <a:rPr lang="ru-RU" sz="1800" b="1" dirty="0" smtClean="0">
                <a:latin typeface="Book Antiqua" pitchFamily="18" charset="0"/>
              </a:rPr>
              <a:t>ИНФОРМИРОВАННОЕ ДОБРОВОЛЬНОЕ СОГЛАСИЕ </a:t>
            </a:r>
          </a:p>
          <a:p>
            <a:pPr marL="0" indent="0">
              <a:spcBef>
                <a:spcPts val="0"/>
              </a:spcBef>
              <a:buNone/>
            </a:pPr>
            <a:endParaRPr lang="ru-RU" sz="1800" dirty="0" smtClean="0">
              <a:latin typeface="Book Antiqua" pitchFamily="18" charset="0"/>
            </a:endParaRPr>
          </a:p>
          <a:p>
            <a:pPr marL="0" indent="0">
              <a:spcBef>
                <a:spcPts val="0"/>
              </a:spcBef>
              <a:buClrTx/>
              <a:buSzPct val="80000"/>
              <a:buFont typeface="Wingdings" pitchFamily="2" charset="2"/>
              <a:buChar char="§"/>
            </a:pPr>
            <a:r>
              <a:rPr lang="ru-RU" sz="1800" dirty="0" smtClean="0">
                <a:latin typeface="Book Antiqua" pitchFamily="18" charset="0"/>
              </a:rPr>
              <a:t>  </a:t>
            </a:r>
            <a:r>
              <a:rPr lang="ru-RU" sz="2000" dirty="0" smtClean="0">
                <a:latin typeface="Book Antiqua" pitchFamily="18" charset="0"/>
              </a:rPr>
              <a:t>оформляется в письменной форме</a:t>
            </a:r>
          </a:p>
          <a:p>
            <a:pPr marL="0" indent="0">
              <a:spcBef>
                <a:spcPts val="0"/>
              </a:spcBef>
              <a:buClrTx/>
              <a:buSzPct val="80000"/>
              <a:buFont typeface="Wingdings" pitchFamily="2" charset="2"/>
              <a:buChar char="§"/>
            </a:pPr>
            <a:endParaRPr lang="ru-RU" sz="2000" dirty="0" smtClean="0">
              <a:latin typeface="Book Antiqua" pitchFamily="18" charset="0"/>
            </a:endParaRPr>
          </a:p>
          <a:p>
            <a:pPr marL="0" indent="0">
              <a:spcBef>
                <a:spcPts val="0"/>
              </a:spcBef>
              <a:buClrTx/>
              <a:buSzPct val="80000"/>
              <a:buFont typeface="Wingdings" pitchFamily="2" charset="2"/>
              <a:buChar char="§"/>
            </a:pPr>
            <a:r>
              <a:rPr lang="ru-RU" sz="2000" dirty="0" smtClean="0">
                <a:latin typeface="Book Antiqua" pitchFamily="18" charset="0"/>
              </a:rPr>
              <a:t> подписывается гражданином, одним из родителей или иным законным представителем и медицинским работником </a:t>
            </a:r>
          </a:p>
          <a:p>
            <a:pPr marL="0" indent="0">
              <a:spcBef>
                <a:spcPts val="0"/>
              </a:spcBef>
              <a:buClrTx/>
              <a:buSzPct val="80000"/>
              <a:buFont typeface="Wingdings" pitchFamily="2" charset="2"/>
              <a:buChar char="§"/>
            </a:pPr>
            <a:endParaRPr lang="ru-RU" sz="2000" dirty="0" smtClean="0">
              <a:latin typeface="Book Antiqua" pitchFamily="18" charset="0"/>
            </a:endParaRPr>
          </a:p>
          <a:p>
            <a:pPr marL="0" indent="0">
              <a:spcBef>
                <a:spcPts val="0"/>
              </a:spcBef>
              <a:buClrTx/>
              <a:buSzPct val="80000"/>
              <a:buFont typeface="Wingdings" pitchFamily="2" charset="2"/>
              <a:buChar char="§"/>
            </a:pPr>
            <a:r>
              <a:rPr lang="ru-RU" sz="2000" dirty="0" smtClean="0">
                <a:latin typeface="Book Antiqua" pitchFamily="18" charset="0"/>
              </a:rPr>
              <a:t> содержится в медицинской документации пациента</a:t>
            </a:r>
          </a:p>
          <a:p>
            <a:pPr marL="0" indent="0">
              <a:spcBef>
                <a:spcPts val="0"/>
              </a:spcBef>
              <a:buClrTx/>
              <a:buFont typeface="Wingdings" pitchFamily="2" charset="2"/>
              <a:buChar char="§"/>
            </a:pPr>
            <a:endParaRPr lang="ru-RU" sz="2000" dirty="0" smtClean="0">
              <a:latin typeface="Book Antiqua" pitchFamily="18" charset="0"/>
            </a:endParaRPr>
          </a:p>
          <a:p>
            <a:pPr marL="0" indent="0">
              <a:spcBef>
                <a:spcPts val="0"/>
              </a:spcBef>
              <a:buNone/>
            </a:pPr>
            <a:endParaRPr lang="ru-RU" sz="2000" b="1" dirty="0" smtClean="0">
              <a:latin typeface="Book Antiqua" pitchFamily="18" charset="0"/>
            </a:endParaRPr>
          </a:p>
          <a:p>
            <a:pPr marL="0" indent="0">
              <a:spcBef>
                <a:spcPts val="0"/>
              </a:spcBef>
              <a:buNone/>
            </a:pPr>
            <a:r>
              <a:rPr lang="ru-RU" sz="1800" b="1" dirty="0" smtClean="0">
                <a:latin typeface="Book Antiqua" pitchFamily="18" charset="0"/>
              </a:rPr>
              <a:t>Порядок  дачи информированного добровольного согласия </a:t>
            </a:r>
            <a:r>
              <a:rPr lang="ru-RU" sz="1800" dirty="0" smtClean="0">
                <a:latin typeface="Book Antiqua" pitchFamily="18" charset="0"/>
              </a:rPr>
              <a:t>на медицинское вмешательство и отказа от медицинского вмешательства в отношении определенных видов медицинского вмешательства, </a:t>
            </a:r>
            <a:r>
              <a:rPr lang="ru-RU" sz="1800" b="1" dirty="0" smtClean="0">
                <a:latin typeface="Book Antiqua" pitchFamily="18" charset="0"/>
              </a:rPr>
              <a:t>форма информированного добровольного согласия </a:t>
            </a:r>
            <a:r>
              <a:rPr lang="ru-RU" sz="1800" dirty="0" smtClean="0">
                <a:latin typeface="Book Antiqua" pitchFamily="18" charset="0"/>
              </a:rPr>
              <a:t>на медицинское вмешательство и форма отказа от медицинского вмешательства утверждаются уполномоченным федеральным органом исполнительной власти (</a:t>
            </a:r>
            <a:r>
              <a:rPr lang="ru-RU" sz="1800" b="1" i="1" dirty="0" smtClean="0">
                <a:latin typeface="Book Antiqua" pitchFamily="18" charset="0"/>
              </a:rPr>
              <a:t>п.8 ст.20 </a:t>
            </a:r>
            <a:r>
              <a:rPr lang="ru-RU" sz="1800" b="1" i="1" dirty="0" smtClean="0">
                <a:latin typeface="Book Antiqua" pitchFamily="18" charset="0"/>
                <a:cs typeface="Arial" pitchFamily="34" charset="0"/>
              </a:rPr>
              <a:t> Федерального закона РФ «Об основах охраны здоровья граждан в Российской Федерации»)</a:t>
            </a:r>
            <a:endParaRPr lang="ru-RU" sz="1800" b="1" i="1" dirty="0">
              <a:latin typeface="Book Antiqua" pitchFamily="18"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88640"/>
            <a:ext cx="7488832" cy="1152128"/>
          </a:xfrm>
        </p:spPr>
        <p:txBody>
          <a:bodyPr>
            <a:noAutofit/>
          </a:bodyPr>
          <a:lstStyle/>
          <a:p>
            <a:pPr algn="r"/>
            <a:r>
              <a:rPr lang="ru-RU" sz="1800" b="1" i="1" dirty="0" smtClean="0">
                <a:latin typeface="Bookman Old Style" pitchFamily="18" charset="0"/>
              </a:rPr>
              <a:t>ПРОТОКОЛ ОФОРМЛЕНИЯ ИНФОРМИРОВАННОГО ДОБРОВОЛЬНОГО СОГЛАСИЯ НА МЕДИЦИНСКОЕ ВМЕШАТЕЛЬСТВО</a:t>
            </a:r>
            <a:br>
              <a:rPr lang="ru-RU" sz="1800" b="1" i="1" dirty="0" smtClean="0">
                <a:latin typeface="Bookman Old Style" pitchFamily="18" charset="0"/>
              </a:rPr>
            </a:br>
            <a:endParaRPr lang="ru-RU" sz="1800" b="1" i="1" dirty="0">
              <a:latin typeface="Bookman Old Style" pitchFamily="18" charset="0"/>
            </a:endParaRPr>
          </a:p>
        </p:txBody>
      </p:sp>
      <p:sp>
        <p:nvSpPr>
          <p:cNvPr id="3" name="Содержимое 2"/>
          <p:cNvSpPr>
            <a:spLocks noGrp="1"/>
          </p:cNvSpPr>
          <p:nvPr>
            <p:ph idx="1"/>
          </p:nvPr>
        </p:nvSpPr>
        <p:spPr>
          <a:xfrm>
            <a:off x="323528" y="1556792"/>
            <a:ext cx="8568952" cy="5112568"/>
          </a:xfrm>
        </p:spPr>
        <p:txBody>
          <a:bodyPr>
            <a:normAutofit fontScale="92500" lnSpcReduction="10000"/>
          </a:bodyPr>
          <a:lstStyle/>
          <a:p>
            <a:pPr marL="0" indent="0">
              <a:spcBef>
                <a:spcPts val="0"/>
              </a:spcBef>
              <a:buNone/>
            </a:pPr>
            <a:endParaRPr lang="ru-RU" sz="1800" dirty="0" smtClean="0">
              <a:latin typeface="Times New Roman" pitchFamily="18" charset="0"/>
              <a:cs typeface="Times New Roman" pitchFamily="18" charset="0"/>
            </a:endParaRPr>
          </a:p>
          <a:p>
            <a:pPr marL="0" indent="0">
              <a:spcBef>
                <a:spcPts val="0"/>
              </a:spcBef>
              <a:buClrTx/>
              <a:buFont typeface="Wingdings" pitchFamily="2" charset="2"/>
              <a:buChar char="§"/>
            </a:pPr>
            <a:r>
              <a:rPr lang="ru-RU" sz="1600" dirty="0" smtClean="0">
                <a:latin typeface="Book Antiqua" pitchFamily="18" charset="0"/>
              </a:rPr>
              <a:t> Информация о пациенте (Ф.И.О., адрес места жительства гражданина  либо законного представителя)</a:t>
            </a:r>
          </a:p>
          <a:p>
            <a:pPr marL="0" indent="0">
              <a:spcBef>
                <a:spcPts val="0"/>
              </a:spcBef>
              <a:buClrTx/>
              <a:buFont typeface="Wingdings" pitchFamily="2" charset="2"/>
              <a:buChar char="§"/>
            </a:pPr>
            <a:r>
              <a:rPr lang="ru-RU" sz="1600" dirty="0" smtClean="0">
                <a:latin typeface="Book Antiqua" pitchFamily="18" charset="0"/>
              </a:rPr>
              <a:t>  Ф.И.О., должность медицинского работника, который  непосредственно оказывает медицинскую помощь (за исключением первичной медико-санитарной помощи)</a:t>
            </a:r>
          </a:p>
          <a:p>
            <a:pPr marL="0" indent="0">
              <a:spcBef>
                <a:spcPts val="0"/>
              </a:spcBef>
              <a:buNone/>
            </a:pPr>
            <a:endParaRPr lang="ru-RU" sz="1600" dirty="0" smtClean="0">
              <a:latin typeface="Book Antiqua" pitchFamily="18" charset="0"/>
              <a:cs typeface="Times New Roman" pitchFamily="18" charset="0"/>
            </a:endParaRPr>
          </a:p>
          <a:p>
            <a:pPr marL="0" indent="0">
              <a:spcBef>
                <a:spcPts val="0"/>
              </a:spcBef>
              <a:buNone/>
            </a:pPr>
            <a:r>
              <a:rPr lang="ru-RU" sz="1600" dirty="0" smtClean="0">
                <a:latin typeface="Book Antiqua" pitchFamily="18" charset="0"/>
                <a:cs typeface="Times New Roman" pitchFamily="18" charset="0"/>
              </a:rPr>
              <a:t>Я, _____________________________________________________________________</a:t>
            </a:r>
          </a:p>
          <a:p>
            <a:pPr marL="0" indent="0">
              <a:spcBef>
                <a:spcPts val="0"/>
              </a:spcBef>
              <a:buNone/>
            </a:pPr>
            <a:r>
              <a:rPr lang="ru-RU" sz="1600" dirty="0" smtClean="0">
                <a:latin typeface="Book Antiqua" pitchFamily="18" charset="0"/>
                <a:cs typeface="Times New Roman" pitchFamily="18" charset="0"/>
              </a:rPr>
              <a:t>                           (Ф.И.О. гражданина)</a:t>
            </a:r>
          </a:p>
          <a:p>
            <a:pPr marL="0" indent="0">
              <a:spcBef>
                <a:spcPts val="0"/>
              </a:spcBef>
              <a:buNone/>
            </a:pPr>
            <a:r>
              <a:rPr lang="ru-RU" sz="1600" dirty="0" smtClean="0">
                <a:latin typeface="Book Antiqua" pitchFamily="18" charset="0"/>
                <a:cs typeface="Times New Roman" pitchFamily="18" charset="0"/>
              </a:rPr>
              <a:t> "__________" ______________________________________________ г. рождения,</a:t>
            </a:r>
          </a:p>
          <a:p>
            <a:pPr marL="0" indent="0">
              <a:spcBef>
                <a:spcPts val="0"/>
              </a:spcBef>
              <a:buNone/>
            </a:pPr>
            <a:r>
              <a:rPr lang="ru-RU" sz="1600" dirty="0" smtClean="0">
                <a:latin typeface="Book Antiqua" pitchFamily="18" charset="0"/>
                <a:cs typeface="Times New Roman" pitchFamily="18" charset="0"/>
              </a:rPr>
              <a:t> зарегистрированный по адресу: __________________________________________</a:t>
            </a:r>
          </a:p>
          <a:p>
            <a:pPr marL="0" indent="0">
              <a:spcBef>
                <a:spcPts val="0"/>
              </a:spcBef>
              <a:buNone/>
            </a:pPr>
            <a:r>
              <a:rPr lang="ru-RU" sz="1600" dirty="0" smtClean="0">
                <a:latin typeface="Book Antiqua" pitchFamily="18" charset="0"/>
                <a:cs typeface="Times New Roman" pitchFamily="18" charset="0"/>
              </a:rPr>
              <a:t>                                     (адрес места жительства гражданина  либо законного представителя)</a:t>
            </a:r>
          </a:p>
          <a:p>
            <a:pPr marL="0" indent="0">
              <a:spcBef>
                <a:spcPts val="0"/>
              </a:spcBef>
              <a:buNone/>
            </a:pPr>
            <a:endParaRPr lang="ru-RU" sz="1600" dirty="0" smtClean="0">
              <a:latin typeface="Book Antiqua" pitchFamily="18" charset="0"/>
              <a:cs typeface="Times New Roman" pitchFamily="18" charset="0"/>
            </a:endParaRPr>
          </a:p>
          <a:p>
            <a:pPr marL="0" indent="0">
              <a:spcBef>
                <a:spcPts val="0"/>
              </a:spcBef>
              <a:buNone/>
            </a:pPr>
            <a:r>
              <a:rPr lang="ru-RU" sz="1600" dirty="0" smtClean="0">
                <a:latin typeface="Book Antiqua" pitchFamily="18" charset="0"/>
                <a:cs typeface="Times New Roman" pitchFamily="18" charset="0"/>
              </a:rPr>
              <a:t>даю  информированное   добровольное   согласие   на </a:t>
            </a:r>
          </a:p>
          <a:p>
            <a:pPr marL="0" indent="0">
              <a:spcBef>
                <a:spcPts val="0"/>
              </a:spcBef>
              <a:buNone/>
            </a:pPr>
            <a:r>
              <a:rPr lang="ru-RU" sz="1600" dirty="0" smtClean="0">
                <a:latin typeface="Book Antiqua" pitchFamily="18" charset="0"/>
                <a:cs typeface="Times New Roman" pitchFamily="18" charset="0"/>
              </a:rPr>
              <a:t> </a:t>
            </a:r>
          </a:p>
          <a:p>
            <a:pPr marL="0" indent="0">
              <a:spcBef>
                <a:spcPts val="0"/>
              </a:spcBef>
              <a:buNone/>
            </a:pPr>
            <a:r>
              <a:rPr lang="ru-RU" sz="1600" dirty="0" smtClean="0">
                <a:latin typeface="Book Antiqua" pitchFamily="18" charset="0"/>
                <a:cs typeface="Times New Roman" pitchFamily="18" charset="0"/>
              </a:rPr>
              <a:t> </a:t>
            </a:r>
          </a:p>
          <a:p>
            <a:pPr marL="0" indent="0">
              <a:spcBef>
                <a:spcPts val="0"/>
              </a:spcBef>
              <a:buNone/>
            </a:pPr>
            <a:r>
              <a:rPr lang="ru-RU" sz="1600" dirty="0" smtClean="0">
                <a:latin typeface="Book Antiqua" pitchFamily="18" charset="0"/>
                <a:cs typeface="Times New Roman" pitchFamily="18" charset="0"/>
              </a:rPr>
              <a:t>Медицинским работником _________________________________________________ </a:t>
            </a:r>
          </a:p>
          <a:p>
            <a:pPr marL="0" indent="0">
              <a:spcBef>
                <a:spcPts val="0"/>
              </a:spcBef>
              <a:buNone/>
            </a:pPr>
            <a:r>
              <a:rPr lang="ru-RU" sz="1600" dirty="0" smtClean="0">
                <a:latin typeface="Book Antiqua" pitchFamily="18" charset="0"/>
                <a:cs typeface="Times New Roman" pitchFamily="18" charset="0"/>
              </a:rPr>
              <a:t>                                                        (должность, Ф.И.О. медицинского работника)</a:t>
            </a:r>
          </a:p>
          <a:p>
            <a:pPr marL="0" indent="0">
              <a:spcBef>
                <a:spcPts val="0"/>
              </a:spcBef>
              <a:buNone/>
            </a:pPr>
            <a:r>
              <a:rPr lang="ru-RU" sz="1600" dirty="0" smtClean="0">
                <a:latin typeface="Book Antiqua" pitchFamily="18" charset="0"/>
                <a:cs typeface="Times New Roman" pitchFamily="18" charset="0"/>
              </a:rPr>
              <a:t> в  доступной  для  меня  форме  мне  разъяснены  цели,  методы  оказания</a:t>
            </a:r>
          </a:p>
          <a:p>
            <a:pPr marL="0" indent="0">
              <a:spcBef>
                <a:spcPts val="0"/>
              </a:spcBef>
              <a:buNone/>
            </a:pPr>
            <a:r>
              <a:rPr lang="ru-RU" sz="1600" dirty="0" smtClean="0">
                <a:latin typeface="Book Antiqua" pitchFamily="18" charset="0"/>
                <a:cs typeface="Times New Roman" pitchFamily="18" charset="0"/>
              </a:rPr>
              <a:t> медицинской  помощи,  связанный  с   ними   риск,   возможные варианты</a:t>
            </a:r>
          </a:p>
          <a:p>
            <a:pPr marL="0" indent="0">
              <a:spcBef>
                <a:spcPts val="0"/>
              </a:spcBef>
              <a:buNone/>
            </a:pPr>
            <a:r>
              <a:rPr lang="ru-RU" sz="1600" dirty="0" smtClean="0">
                <a:latin typeface="Book Antiqua" pitchFamily="18" charset="0"/>
                <a:cs typeface="Times New Roman" pitchFamily="18" charset="0"/>
              </a:rPr>
              <a:t> медицинского  вмешательства, его последствия,  в  том  числе  вероятность</a:t>
            </a:r>
          </a:p>
          <a:p>
            <a:pPr marL="0" indent="0">
              <a:spcBef>
                <a:spcPts val="0"/>
              </a:spcBef>
              <a:buNone/>
            </a:pPr>
            <a:r>
              <a:rPr lang="ru-RU" sz="1600" dirty="0" smtClean="0">
                <a:latin typeface="Book Antiqua" pitchFamily="18" charset="0"/>
                <a:cs typeface="Times New Roman" pitchFamily="18" charset="0"/>
              </a:rPr>
              <a:t> развития  осложнений,  а  также   предполагаемые   результаты   оказания</a:t>
            </a:r>
          </a:p>
          <a:p>
            <a:pPr marL="0" indent="0">
              <a:spcBef>
                <a:spcPts val="0"/>
              </a:spcBef>
              <a:buNone/>
            </a:pPr>
            <a:r>
              <a:rPr lang="ru-RU" sz="1600" dirty="0" smtClean="0">
                <a:latin typeface="Book Antiqua" pitchFamily="18" charset="0"/>
                <a:cs typeface="Times New Roman" pitchFamily="18" charset="0"/>
              </a:rPr>
              <a:t> медицинской помощи.</a:t>
            </a:r>
          </a:p>
          <a:p>
            <a:pPr marL="0" indent="0">
              <a:spcBef>
                <a:spcPts val="0"/>
              </a:spcBef>
              <a:buNone/>
            </a:pPr>
            <a:endParaRPr lang="ru-RU" sz="1600" dirty="0" smtClean="0">
              <a:latin typeface="Book Antiqu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88640"/>
            <a:ext cx="7632848" cy="1224136"/>
          </a:xfrm>
        </p:spPr>
        <p:txBody>
          <a:bodyPr>
            <a:normAutofit/>
          </a:bodyPr>
          <a:lstStyle/>
          <a:p>
            <a:pPr algn="r"/>
            <a:r>
              <a:rPr lang="ru-RU" sz="1800" b="1" i="1" dirty="0" smtClean="0">
                <a:latin typeface="Bookman Old Style" pitchFamily="18" charset="0"/>
              </a:rPr>
              <a:t>ПРОТОКОЛ ОФОРМЛЕНИЯ ИНФОРМИРОВАННОГО ДОБРОВОЛЬНОГО СОГЛАСИЯ НА МЕДИЦИНСКОЕ ВМЕШАТЕЛЬСТВО</a:t>
            </a:r>
            <a:br>
              <a:rPr lang="ru-RU" sz="1800" b="1" i="1" dirty="0" smtClean="0">
                <a:latin typeface="Bookman Old Style" pitchFamily="18" charset="0"/>
              </a:rPr>
            </a:br>
            <a:endParaRPr lang="ru-RU" sz="1800" b="1" i="1" dirty="0">
              <a:latin typeface="Bookman Old Style" pitchFamily="18" charset="0"/>
            </a:endParaRPr>
          </a:p>
        </p:txBody>
      </p:sp>
      <p:sp>
        <p:nvSpPr>
          <p:cNvPr id="4" name="Содержимое 3"/>
          <p:cNvSpPr>
            <a:spLocks noGrp="1"/>
          </p:cNvSpPr>
          <p:nvPr>
            <p:ph idx="1"/>
          </p:nvPr>
        </p:nvSpPr>
        <p:spPr>
          <a:xfrm>
            <a:off x="179512" y="1628800"/>
            <a:ext cx="8784976" cy="5040560"/>
          </a:xfrm>
        </p:spPr>
        <p:txBody>
          <a:bodyPr>
            <a:noAutofit/>
          </a:bodyPr>
          <a:lstStyle/>
          <a:p>
            <a:pPr marL="0" indent="0">
              <a:spcBef>
                <a:spcPts val="0"/>
              </a:spcBef>
              <a:buNone/>
            </a:pPr>
            <a:r>
              <a:rPr lang="ru-RU" sz="1600" dirty="0" smtClean="0">
                <a:latin typeface="Book Antiqua" pitchFamily="18" charset="0"/>
              </a:rPr>
              <a:t>1. Я проинформирована врачом о нижеследующем:</a:t>
            </a:r>
          </a:p>
          <a:p>
            <a:pPr marL="0" indent="0">
              <a:spcBef>
                <a:spcPts val="0"/>
              </a:spcBef>
              <a:buNone/>
            </a:pPr>
            <a:r>
              <a:rPr lang="ru-RU" sz="1600" dirty="0" smtClean="0">
                <a:latin typeface="Book Antiqua" pitchFamily="18" charset="0"/>
              </a:rPr>
              <a:t> </a:t>
            </a:r>
          </a:p>
          <a:p>
            <a:pPr marL="0" indent="0">
              <a:spcBef>
                <a:spcPts val="0"/>
              </a:spcBef>
              <a:buNone/>
            </a:pPr>
            <a:r>
              <a:rPr lang="ru-RU" sz="1600" b="1" dirty="0" smtClean="0">
                <a:latin typeface="Book Antiqua" pitchFamily="18" charset="0"/>
              </a:rPr>
              <a:t>Обязательная информация </a:t>
            </a:r>
          </a:p>
          <a:p>
            <a:pPr marL="0" indent="0">
              <a:spcBef>
                <a:spcPts val="0"/>
              </a:spcBef>
              <a:buClrTx/>
              <a:buFont typeface="Wingdings" pitchFamily="2" charset="2"/>
              <a:buChar char="§"/>
            </a:pPr>
            <a:r>
              <a:rPr lang="ru-RU" sz="1600" dirty="0" smtClean="0">
                <a:latin typeface="Book Antiqua" pitchFamily="18" charset="0"/>
              </a:rPr>
              <a:t> Информация о целях,  методах  оказания медицинской  помощи,  связанном  с   ним   рисками,  возможные варианты медицинских  вмешательств,  их  последствия,  в  том  числе  вероятность развития  осложнений,  а  также   предполагаемые   результаты   оказания медицинской помощи.</a:t>
            </a:r>
          </a:p>
          <a:p>
            <a:pPr marL="0" indent="0">
              <a:spcBef>
                <a:spcPts val="0"/>
              </a:spcBef>
              <a:buClrTx/>
              <a:buFont typeface="Wingdings" pitchFamily="2" charset="2"/>
              <a:buChar char="§"/>
            </a:pPr>
            <a:r>
              <a:rPr lang="ru-RU" sz="1600" dirty="0" smtClean="0">
                <a:latin typeface="Book Antiqua" pitchFamily="18" charset="0"/>
              </a:rPr>
              <a:t> Информация о назначаемых лекарственных препаратах и порядке их приема.</a:t>
            </a:r>
          </a:p>
          <a:p>
            <a:pPr marL="0" indent="0">
              <a:spcBef>
                <a:spcPts val="0"/>
              </a:spcBef>
            </a:pPr>
            <a:endParaRPr lang="ru-RU" sz="1600" dirty="0" smtClean="0">
              <a:latin typeface="Book Antiqua" pitchFamily="18" charset="0"/>
            </a:endParaRPr>
          </a:p>
          <a:p>
            <a:pPr marL="0" indent="0">
              <a:spcBef>
                <a:spcPts val="0"/>
              </a:spcBef>
              <a:buNone/>
            </a:pPr>
            <a:r>
              <a:rPr lang="ru-RU" sz="1600" b="1" dirty="0" smtClean="0">
                <a:latin typeface="Book Antiqua" pitchFamily="18" charset="0"/>
              </a:rPr>
              <a:t>Дополнительная информация: </a:t>
            </a:r>
          </a:p>
          <a:p>
            <a:pPr marL="0" indent="0">
              <a:spcBef>
                <a:spcPts val="0"/>
              </a:spcBef>
              <a:buClrTx/>
              <a:buFont typeface="Wingdings" pitchFamily="2" charset="2"/>
              <a:buChar char="§"/>
            </a:pPr>
            <a:r>
              <a:rPr lang="ru-RU" sz="1600" dirty="0" smtClean="0">
                <a:latin typeface="Book Antiqua" pitchFamily="18" charset="0"/>
              </a:rPr>
              <a:t> О  необходимости  прохождения  медицинского  обследования  для контроля за состоянием здоровья после медицинского вмешательства в соответствии с  назначением лечащего врача;</a:t>
            </a:r>
          </a:p>
          <a:p>
            <a:pPr marL="0" indent="0">
              <a:spcBef>
                <a:spcPts val="0"/>
              </a:spcBef>
              <a:buClrTx/>
              <a:buFont typeface="Wingdings" pitchFamily="2" charset="2"/>
              <a:buChar char="§"/>
            </a:pPr>
            <a:r>
              <a:rPr lang="ru-RU" sz="1600" dirty="0" smtClean="0">
                <a:latin typeface="Book Antiqua" pitchFamily="18" charset="0"/>
              </a:rPr>
              <a:t> О  необходимости  приема  назначенных лекарственных препаратов  в соответствии с предписанием лечащего врача;</a:t>
            </a:r>
          </a:p>
          <a:p>
            <a:pPr marL="0" indent="0">
              <a:spcBef>
                <a:spcPts val="0"/>
              </a:spcBef>
              <a:buClrTx/>
              <a:buFont typeface="Wingdings" pitchFamily="2" charset="2"/>
              <a:buChar char="§"/>
            </a:pPr>
            <a:r>
              <a:rPr lang="ru-RU" sz="1600" dirty="0" smtClean="0">
                <a:latin typeface="Book Antiqua" pitchFamily="18" charset="0"/>
              </a:rPr>
              <a:t> О  режиме  лечения и правила поведения пациента в медицинских организациях.</a:t>
            </a:r>
          </a:p>
          <a:p>
            <a:pPr marL="0" indent="0">
              <a:spcBef>
                <a:spcPts val="0"/>
              </a:spcBef>
              <a:buClrTx/>
              <a:buFont typeface="Wingdings" pitchFamily="2" charset="2"/>
              <a:buChar char="§"/>
            </a:pPr>
            <a:endParaRPr lang="ru-RU" sz="1600" dirty="0" smtClean="0">
              <a:latin typeface="Book Antiqua" pitchFamily="18" charset="0"/>
            </a:endParaRPr>
          </a:p>
          <a:p>
            <a:pPr marL="0" indent="0">
              <a:spcBef>
                <a:spcPts val="0"/>
              </a:spcBef>
            </a:pPr>
            <a:endParaRPr lang="ru-RU" sz="1600" dirty="0">
              <a:latin typeface="Book Antiqua" pitchFamily="18"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560840" cy="1224136"/>
          </a:xfrm>
        </p:spPr>
        <p:txBody>
          <a:bodyPr>
            <a:normAutofit/>
          </a:bodyPr>
          <a:lstStyle/>
          <a:p>
            <a:pPr algn="r"/>
            <a:r>
              <a:rPr lang="ru-RU" sz="1800" b="1" i="1" dirty="0" smtClean="0">
                <a:latin typeface="Bookman Old Style" pitchFamily="18" charset="0"/>
              </a:rPr>
              <a:t>ПРОТОКОЛ ОФОРМЛЕНИЯ ИНФОРМИРОВАННОГО ДОБРОВОЛЬНОГО СОГЛАСИЯ НА МЕДИЦИНСКОЕ ВМЕШАТЕЛЬСТВО</a:t>
            </a:r>
            <a:br>
              <a:rPr lang="ru-RU" sz="1800" b="1" i="1" dirty="0" smtClean="0">
                <a:latin typeface="Bookman Old Style" pitchFamily="18" charset="0"/>
              </a:rPr>
            </a:br>
            <a:endParaRPr lang="ru-RU" sz="1800" b="1" i="1" dirty="0">
              <a:latin typeface="Bookman Old Style" pitchFamily="18" charset="0"/>
            </a:endParaRPr>
          </a:p>
        </p:txBody>
      </p:sp>
      <p:sp>
        <p:nvSpPr>
          <p:cNvPr id="5" name="Содержимое 4"/>
          <p:cNvSpPr>
            <a:spLocks noGrp="1"/>
          </p:cNvSpPr>
          <p:nvPr>
            <p:ph idx="1"/>
          </p:nvPr>
        </p:nvSpPr>
        <p:spPr>
          <a:xfrm>
            <a:off x="179512" y="1484784"/>
            <a:ext cx="8784976" cy="4641379"/>
          </a:xfrm>
        </p:spPr>
        <p:txBody>
          <a:bodyPr>
            <a:normAutofit fontScale="25000" lnSpcReduction="20000"/>
          </a:bodyPr>
          <a:lstStyle/>
          <a:p>
            <a:pPr marL="0" indent="0">
              <a:lnSpc>
                <a:spcPct val="120000"/>
              </a:lnSpc>
              <a:spcBef>
                <a:spcPts val="0"/>
              </a:spcBef>
              <a:buNone/>
            </a:pPr>
            <a:endParaRPr lang="ru-RU" sz="5600" b="1" dirty="0" smtClean="0">
              <a:latin typeface="Book Antiqua" pitchFamily="18" charset="0"/>
            </a:endParaRPr>
          </a:p>
          <a:p>
            <a:pPr marL="0" indent="0">
              <a:lnSpc>
                <a:spcPct val="120000"/>
              </a:lnSpc>
              <a:spcBef>
                <a:spcPts val="0"/>
              </a:spcBef>
              <a:buNone/>
            </a:pPr>
            <a:r>
              <a:rPr lang="ru-RU" sz="5600" b="1" dirty="0" smtClean="0">
                <a:latin typeface="Book Antiqua" pitchFamily="18" charset="0"/>
              </a:rPr>
              <a:t>ЗАКЛЮЧЕНИЕ</a:t>
            </a:r>
            <a:endParaRPr lang="ru-RU" sz="5600" dirty="0" smtClean="0">
              <a:latin typeface="Book Antiqua" pitchFamily="18" charset="0"/>
            </a:endParaRPr>
          </a:p>
          <a:p>
            <a:pPr marL="0" indent="0">
              <a:lnSpc>
                <a:spcPct val="120000"/>
              </a:lnSpc>
              <a:spcBef>
                <a:spcPts val="0"/>
              </a:spcBef>
              <a:buNone/>
            </a:pPr>
            <a:r>
              <a:rPr lang="ru-RU" sz="5600" dirty="0" smtClean="0">
                <a:latin typeface="Book Antiqua" pitchFamily="18" charset="0"/>
              </a:rPr>
              <a:t> </a:t>
            </a:r>
          </a:p>
          <a:p>
            <a:pPr marL="0" indent="0">
              <a:lnSpc>
                <a:spcPct val="120000"/>
              </a:lnSpc>
              <a:spcBef>
                <a:spcPts val="0"/>
              </a:spcBef>
              <a:buNone/>
            </a:pPr>
            <a:r>
              <a:rPr lang="ru-RU" sz="5600" dirty="0" smtClean="0">
                <a:latin typeface="Book Antiqua" pitchFamily="18" charset="0"/>
              </a:rPr>
              <a:t> Получив полную информацию о возможных последствиях и  осложнениях  в связи с проведением операции, я подтверждаю, что мне понятен  смысл  всех терминов, на меня не оказывалось давление, и я осознанно принимаю решение о проведении мне операции.</a:t>
            </a:r>
          </a:p>
          <a:p>
            <a:pPr marL="0" indent="0">
              <a:lnSpc>
                <a:spcPct val="120000"/>
              </a:lnSpc>
              <a:spcBef>
                <a:spcPts val="0"/>
              </a:spcBef>
              <a:buNone/>
            </a:pPr>
            <a:r>
              <a:rPr lang="ru-RU" sz="5600" dirty="0" smtClean="0">
                <a:latin typeface="Book Antiqua" pitchFamily="18" charset="0"/>
              </a:rPr>
              <a:t> </a:t>
            </a:r>
          </a:p>
          <a:p>
            <a:pPr marL="0" indent="0">
              <a:lnSpc>
                <a:spcPct val="120000"/>
              </a:lnSpc>
              <a:spcBef>
                <a:spcPts val="0"/>
              </a:spcBef>
              <a:buNone/>
            </a:pPr>
            <a:r>
              <a:rPr lang="ru-RU" sz="5600" dirty="0" smtClean="0">
                <a:latin typeface="Book Antiqua" pitchFamily="18" charset="0"/>
              </a:rPr>
              <a:t>Я подтверждаю, что поняла всю информацию о процедуре, предоставленную мне специалистами медицинской организации о целях, методах оказания медицинской помощи, связанном с ними риске, возможных вариантах медицинского вмешательства, его последствиях, а также о предполагаемых результатах; я имела возможность обсудить с врачом все интересующие или непонятные мне вопросы в этой области. </a:t>
            </a:r>
          </a:p>
          <a:p>
            <a:pPr marL="0" indent="0">
              <a:lnSpc>
                <a:spcPct val="120000"/>
              </a:lnSpc>
              <a:spcBef>
                <a:spcPts val="0"/>
              </a:spcBef>
              <a:buNone/>
            </a:pPr>
            <a:r>
              <a:rPr lang="ru-RU" sz="5600" dirty="0" smtClean="0">
                <a:latin typeface="Book Antiqua" pitchFamily="18" charset="0"/>
              </a:rPr>
              <a:t>На все заданные вопросы я получила удовлетворившие меня ответы. Мое решение является свободным и представляет собой информированное добровольное согласие на проведение данной процедуры.</a:t>
            </a:r>
          </a:p>
          <a:p>
            <a:pPr marL="0" indent="0">
              <a:lnSpc>
                <a:spcPct val="120000"/>
              </a:lnSpc>
              <a:spcBef>
                <a:spcPts val="0"/>
              </a:spcBef>
              <a:buNone/>
            </a:pPr>
            <a:r>
              <a:rPr lang="ru-RU" sz="5600" dirty="0" smtClean="0">
                <a:latin typeface="Book Antiqua" pitchFamily="18" charset="0"/>
              </a:rPr>
              <a:t>_____________________________________________________________________</a:t>
            </a:r>
          </a:p>
          <a:p>
            <a:pPr marL="0" indent="0">
              <a:lnSpc>
                <a:spcPct val="120000"/>
              </a:lnSpc>
              <a:spcBef>
                <a:spcPts val="0"/>
              </a:spcBef>
              <a:buNone/>
            </a:pPr>
            <a:r>
              <a:rPr lang="ru-RU" sz="5600" dirty="0" smtClean="0">
                <a:latin typeface="Book Antiqua" pitchFamily="18" charset="0"/>
              </a:rPr>
              <a:t> (Ф.И.О. гражданина, контактный телефон)</a:t>
            </a:r>
          </a:p>
          <a:p>
            <a:pPr marL="0" indent="0">
              <a:lnSpc>
                <a:spcPct val="120000"/>
              </a:lnSpc>
              <a:spcBef>
                <a:spcPts val="0"/>
              </a:spcBef>
              <a:buNone/>
            </a:pPr>
            <a:r>
              <a:rPr lang="ru-RU" sz="5600" dirty="0" smtClean="0">
                <a:latin typeface="Book Antiqua" pitchFamily="18" charset="0"/>
              </a:rPr>
              <a:t> </a:t>
            </a:r>
          </a:p>
          <a:p>
            <a:pPr marL="0" indent="0">
              <a:lnSpc>
                <a:spcPct val="120000"/>
              </a:lnSpc>
              <a:spcBef>
                <a:spcPts val="0"/>
              </a:spcBef>
              <a:buNone/>
            </a:pPr>
            <a:r>
              <a:rPr lang="ru-RU" sz="5600" dirty="0" smtClean="0">
                <a:latin typeface="Book Antiqua" pitchFamily="18" charset="0"/>
              </a:rPr>
              <a:t> __________ _____________________________________________________________</a:t>
            </a:r>
          </a:p>
          <a:p>
            <a:pPr marL="0" indent="0">
              <a:lnSpc>
                <a:spcPct val="120000"/>
              </a:lnSpc>
              <a:spcBef>
                <a:spcPts val="0"/>
              </a:spcBef>
              <a:buNone/>
            </a:pPr>
            <a:r>
              <a:rPr lang="ru-RU" sz="5600" dirty="0" smtClean="0">
                <a:latin typeface="Book Antiqua" pitchFamily="18" charset="0"/>
              </a:rPr>
              <a:t> (подпись)   (Ф.И.О. гражданина или законного представителя гражданина)</a:t>
            </a:r>
          </a:p>
          <a:p>
            <a:pPr marL="0" indent="0">
              <a:lnSpc>
                <a:spcPct val="120000"/>
              </a:lnSpc>
              <a:spcBef>
                <a:spcPts val="0"/>
              </a:spcBef>
              <a:buNone/>
            </a:pPr>
            <a:r>
              <a:rPr lang="ru-RU" sz="5600" dirty="0" smtClean="0">
                <a:latin typeface="Book Antiqua" pitchFamily="18" charset="0"/>
              </a:rPr>
              <a:t> __________ _____________________________________________________________</a:t>
            </a:r>
          </a:p>
          <a:p>
            <a:pPr marL="0" indent="0">
              <a:lnSpc>
                <a:spcPct val="120000"/>
              </a:lnSpc>
              <a:spcBef>
                <a:spcPts val="0"/>
              </a:spcBef>
              <a:buNone/>
            </a:pPr>
            <a:r>
              <a:rPr lang="ru-RU" sz="5600" dirty="0" smtClean="0">
                <a:latin typeface="Book Antiqua" pitchFamily="18" charset="0"/>
              </a:rPr>
              <a:t> (подпись)    (Ф.И.О. медицинского работника)</a:t>
            </a:r>
          </a:p>
          <a:p>
            <a:pPr marL="0" indent="0">
              <a:lnSpc>
                <a:spcPct val="120000"/>
              </a:lnSpc>
              <a:spcBef>
                <a:spcPts val="0"/>
              </a:spcBef>
              <a:buNone/>
            </a:pPr>
            <a:r>
              <a:rPr lang="ru-RU" sz="5600" dirty="0" smtClean="0">
                <a:latin typeface="Book Antiqua" pitchFamily="18" charset="0"/>
              </a:rPr>
              <a:t> "__" ________________________________________ г.</a:t>
            </a:r>
          </a:p>
          <a:p>
            <a:pPr marL="0" indent="0">
              <a:lnSpc>
                <a:spcPct val="120000"/>
              </a:lnSpc>
              <a:spcBef>
                <a:spcPts val="0"/>
              </a:spcBef>
              <a:buNone/>
            </a:pPr>
            <a:r>
              <a:rPr lang="ru-RU" sz="5600" dirty="0" smtClean="0">
                <a:latin typeface="Book Antiqua" pitchFamily="18" charset="0"/>
              </a:rPr>
              <a:t>                    (дата оформления)</a:t>
            </a:r>
          </a:p>
          <a:p>
            <a:pPr marL="0" indent="0">
              <a:lnSpc>
                <a:spcPct val="120000"/>
              </a:lnSpc>
              <a:spcBef>
                <a:spcPts val="0"/>
              </a:spcBef>
              <a:buNone/>
            </a:pPr>
            <a:r>
              <a:rPr lang="ru-RU" sz="5600" dirty="0" smtClean="0">
                <a:latin typeface="Book Antiqua" pitchFamily="18" charset="0"/>
              </a:rPr>
              <a:t> </a:t>
            </a:r>
          </a:p>
          <a:p>
            <a:pPr marL="0" indent="0">
              <a:lnSpc>
                <a:spcPct val="120000"/>
              </a:lnSpc>
              <a:spcBef>
                <a:spcPts val="0"/>
              </a:spcBef>
              <a:buNone/>
            </a:pPr>
            <a:r>
              <a:rPr lang="ru-RU" sz="5600" dirty="0" smtClean="0">
                <a:latin typeface="Book Antiqua" pitchFamily="18" charset="0"/>
              </a:rPr>
              <a:t> </a:t>
            </a:r>
          </a:p>
          <a:p>
            <a:pPr marL="0" indent="0">
              <a:lnSpc>
                <a:spcPct val="120000"/>
              </a:lnSpc>
              <a:spcBef>
                <a:spcPts val="0"/>
              </a:spcBef>
              <a:buNone/>
            </a:pPr>
            <a:r>
              <a:rPr lang="ru-RU" sz="5600" dirty="0" smtClean="0">
                <a:latin typeface="Book Antiqua" pitchFamily="18" charset="0"/>
              </a:rPr>
              <a:t> </a:t>
            </a:r>
          </a:p>
          <a:p>
            <a:pPr marL="0" indent="0">
              <a:lnSpc>
                <a:spcPct val="120000"/>
              </a:lnSpc>
              <a:spcBef>
                <a:spcPts val="0"/>
              </a:spcBef>
              <a:buNone/>
            </a:pPr>
            <a:r>
              <a:rPr lang="ru-RU" sz="5200" dirty="0" smtClean="0">
                <a:latin typeface="Book Antiqua" pitchFamily="18" charset="0"/>
              </a:rPr>
              <a:t> </a:t>
            </a:r>
          </a:p>
          <a:p>
            <a:pPr marL="0" indent="0">
              <a:lnSpc>
                <a:spcPct val="120000"/>
              </a:lnSpc>
              <a:spcBef>
                <a:spcPts val="0"/>
              </a:spcBef>
              <a:buNone/>
            </a:pPr>
            <a:r>
              <a:rPr lang="ru-RU" sz="4300" dirty="0" smtClean="0">
                <a:latin typeface="Book Antiqua" pitchFamily="18" charset="0"/>
              </a:rPr>
              <a:t> </a:t>
            </a:r>
          </a:p>
          <a:p>
            <a:endParaRPr lang="ru-RU"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560840" cy="1224136"/>
          </a:xfrm>
        </p:spPr>
        <p:txBody>
          <a:bodyPr>
            <a:normAutofit/>
          </a:bodyPr>
          <a:lstStyle/>
          <a:p>
            <a:pPr algn="r"/>
            <a:r>
              <a:rPr lang="ru-RU" sz="1800" b="1" i="1" dirty="0" smtClean="0">
                <a:latin typeface="Bookman Old Style" pitchFamily="18" charset="0"/>
              </a:rPr>
              <a:t>ПОРЯДОК ОФОРМЛЕНИЯ ИДС ПРИ ОКАЗАНИИ ПЕРВИЧНОЙ МЕДИКО-САНИТАРНОЙ ПОМОЩИ</a:t>
            </a:r>
            <a:endParaRPr lang="ru-RU" sz="1800" b="1" i="1" dirty="0">
              <a:latin typeface="Bookman Old Style" pitchFamily="18" charset="0"/>
            </a:endParaRPr>
          </a:p>
        </p:txBody>
      </p:sp>
      <p:sp>
        <p:nvSpPr>
          <p:cNvPr id="3" name="Содержимое 2"/>
          <p:cNvSpPr>
            <a:spLocks noGrp="1"/>
          </p:cNvSpPr>
          <p:nvPr>
            <p:ph idx="1"/>
          </p:nvPr>
        </p:nvSpPr>
        <p:spPr>
          <a:xfrm>
            <a:off x="251520" y="1628800"/>
            <a:ext cx="8712968" cy="4896544"/>
          </a:xfrm>
        </p:spPr>
        <p:txBody>
          <a:bodyPr>
            <a:normAutofit/>
          </a:bodyPr>
          <a:lstStyle/>
          <a:p>
            <a:pPr marL="0" indent="0">
              <a:spcBef>
                <a:spcPts val="0"/>
              </a:spcBef>
              <a:buNone/>
            </a:pPr>
            <a:r>
              <a:rPr lang="ru-RU" sz="1600" b="1" i="1" dirty="0" smtClean="0">
                <a:latin typeface="Book Antiqua" pitchFamily="18" charset="0"/>
              </a:rPr>
              <a:t> </a:t>
            </a:r>
          </a:p>
          <a:p>
            <a:pPr marL="0" indent="0">
              <a:spcBef>
                <a:spcPts val="0"/>
              </a:spcBef>
              <a:buNone/>
            </a:pPr>
            <a:r>
              <a:rPr lang="ru-RU" sz="1400" b="1" dirty="0" smtClean="0">
                <a:latin typeface="Book Antiqua" pitchFamily="18" charset="0"/>
              </a:rPr>
              <a:t>ПЕРЕЧЕНЬ ОПРЕДЕЛЕННЫХ ВИДОВ МЕДИЦИНСКИХ ВМЕШАТЕЛЬСТВ, НА КОТОРЫЕ ГРАЖДАНЕ ДАЮТ ИНФОРМИРОВАННОЕ ДОБРОВОЛЬНОЕ СОГЛАСИЕ ПРИ ВЫБОРЕ ВРАЧА И МЕДИЦИНСКОЙ ОРГАНИЗАЦИИ ДЛЯ ПОЛУЧЕНИЯ ПЕРВИЧНОЙ МЕДИКО-САНИТАРНОЙ ПОМОЩИ</a:t>
            </a:r>
          </a:p>
          <a:p>
            <a:pPr marL="0" indent="0">
              <a:spcBef>
                <a:spcPts val="0"/>
              </a:spcBef>
              <a:buNone/>
            </a:pPr>
            <a:r>
              <a:rPr lang="ru-RU" sz="1400" dirty="0" smtClean="0">
                <a:latin typeface="Book Antiqua" pitchFamily="18" charset="0"/>
              </a:rPr>
              <a:t> </a:t>
            </a:r>
            <a:endParaRPr lang="ru-RU" sz="1800" dirty="0" smtClean="0">
              <a:latin typeface="Book Antiqua" pitchFamily="18" charset="0"/>
            </a:endParaRPr>
          </a:p>
          <a:p>
            <a:pPr marL="0" indent="0">
              <a:spcBef>
                <a:spcPts val="0"/>
              </a:spcBef>
              <a:buNone/>
            </a:pPr>
            <a:r>
              <a:rPr lang="ru-RU" sz="1800" dirty="0" smtClean="0">
                <a:latin typeface="Book Antiqua" pitchFamily="18" charset="0"/>
              </a:rPr>
              <a:t>1. Опрос, в том числе выявление жалоб, сбор анамнеза.</a:t>
            </a:r>
          </a:p>
          <a:p>
            <a:pPr marL="0" indent="0">
              <a:spcBef>
                <a:spcPts val="0"/>
              </a:spcBef>
              <a:buNone/>
            </a:pPr>
            <a:r>
              <a:rPr lang="ru-RU" sz="1800" dirty="0" smtClean="0">
                <a:latin typeface="Book Antiqua" pitchFamily="18" charset="0"/>
              </a:rPr>
              <a:t>2. Осмотр, в том числе пальпация, перкуссия, аускультация, риноскопия, фарингоскопия, непрямая ларингоскопия, вагинальное исследование (для женщин), ректальное исследование.</a:t>
            </a:r>
          </a:p>
          <a:p>
            <a:pPr marL="0" indent="0">
              <a:spcBef>
                <a:spcPts val="0"/>
              </a:spcBef>
              <a:buNone/>
            </a:pPr>
            <a:r>
              <a:rPr lang="ru-RU" sz="1800" dirty="0" smtClean="0">
                <a:latin typeface="Book Antiqua" pitchFamily="18" charset="0"/>
              </a:rPr>
              <a:t>3. Антропометрические исследования.</a:t>
            </a:r>
          </a:p>
          <a:p>
            <a:pPr marL="0" indent="0">
              <a:spcBef>
                <a:spcPts val="0"/>
              </a:spcBef>
              <a:buNone/>
            </a:pPr>
            <a:r>
              <a:rPr lang="ru-RU" sz="1800" dirty="0" smtClean="0">
                <a:latin typeface="Book Antiqua" pitchFamily="18" charset="0"/>
              </a:rPr>
              <a:t>4. Термометрия.</a:t>
            </a:r>
          </a:p>
          <a:p>
            <a:pPr marL="0" indent="0">
              <a:spcBef>
                <a:spcPts val="0"/>
              </a:spcBef>
              <a:buNone/>
            </a:pPr>
            <a:r>
              <a:rPr lang="ru-RU" sz="1800" dirty="0" smtClean="0">
                <a:latin typeface="Book Antiqua" pitchFamily="18" charset="0"/>
              </a:rPr>
              <a:t>5. Тонометрия.</a:t>
            </a:r>
          </a:p>
          <a:p>
            <a:pPr marL="0" indent="0">
              <a:spcBef>
                <a:spcPts val="0"/>
              </a:spcBef>
              <a:buNone/>
            </a:pPr>
            <a:endParaRPr lang="ru-RU" sz="1400" dirty="0" smtClean="0">
              <a:latin typeface="Book Antiqua" pitchFamily="18" charset="0"/>
            </a:endParaRPr>
          </a:p>
          <a:p>
            <a:pPr marL="0" indent="0">
              <a:spcBef>
                <a:spcPts val="0"/>
              </a:spcBef>
              <a:buNone/>
            </a:pPr>
            <a:endParaRPr lang="ru-RU" sz="1400" dirty="0" smtClean="0">
              <a:latin typeface="Book Antiqua" pitchFamily="18" charset="0"/>
            </a:endParaRPr>
          </a:p>
        </p:txBody>
      </p:sp>
      <p:sp>
        <p:nvSpPr>
          <p:cNvPr id="4" name="Нижний колонтитул 3"/>
          <p:cNvSpPr>
            <a:spLocks noGrp="1"/>
          </p:cNvSpPr>
          <p:nvPr>
            <p:ph type="ftr" sz="quarter" idx="11"/>
          </p:nvPr>
        </p:nvSpPr>
        <p:spPr>
          <a:xfrm>
            <a:off x="323528" y="5373216"/>
            <a:ext cx="8424936" cy="1224137"/>
          </a:xfrm>
        </p:spPr>
        <p:txBody>
          <a:bodyPr/>
          <a:lstStyle/>
          <a:p>
            <a:endParaRPr lang="ru-RU" b="1" dirty="0" smtClean="0"/>
          </a:p>
          <a:p>
            <a:pPr algn="r"/>
            <a:r>
              <a:rPr lang="ru-RU" b="1" dirty="0" smtClean="0">
                <a:solidFill>
                  <a:schemeClr val="tx1"/>
                </a:solidFill>
                <a:latin typeface="Book Antiqua" pitchFamily="18" charset="0"/>
              </a:rPr>
              <a:t>Приказ Министерства здравоохранения и социального развития РФ от 23 апреля 2012 г. N 390н "Об утверждении Перечня определенных видов медицинских вмешательств, на которые граждане дают информированное добровольное согласие при выборе врача и медицинской организации для получения первичной медико-санитарной помощи"</a:t>
            </a:r>
          </a:p>
          <a:p>
            <a:r>
              <a:rPr lang="ru-RU" dirty="0" smtClean="0">
                <a:solidFill>
                  <a:schemeClr val="tx1"/>
                </a:solidFill>
                <a:latin typeface="Book Antiqua" pitchFamily="18" charset="0"/>
              </a:rPr>
              <a:t> </a:t>
            </a:r>
          </a:p>
          <a:p>
            <a:endParaRPr lang="ru-RU"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7999"/>
        </p:xfrm>
        <a:graphic>
          <a:graphicData uri="http://schemas.openxmlformats.org/drawingml/2006/table">
            <a:tbl>
              <a:tblPr firstRow="1" bandRow="1">
                <a:tableStyleId>{5C22544A-7EE6-4342-B048-85BDC9FD1C3A}</a:tableStyleId>
              </a:tblPr>
              <a:tblGrid>
                <a:gridCol w="4506715"/>
                <a:gridCol w="4637285"/>
              </a:tblGrid>
              <a:tr h="902454">
                <a:tc gridSpan="2">
                  <a:txBody>
                    <a:bodyPr/>
                    <a:lstStyle/>
                    <a:p>
                      <a:pPr algn="ctr">
                        <a:lnSpc>
                          <a:spcPct val="100000"/>
                        </a:lnSpc>
                        <a:spcAft>
                          <a:spcPts val="0"/>
                        </a:spcAft>
                      </a:pPr>
                      <a:r>
                        <a:rPr lang="ru-RU" sz="2400" dirty="0" smtClean="0">
                          <a:effectLst>
                            <a:outerShdw blurRad="38100" dist="38100" dir="2700000" algn="tl">
                              <a:srgbClr val="000000">
                                <a:alpha val="43137"/>
                              </a:srgbClr>
                            </a:outerShdw>
                          </a:effectLst>
                          <a:latin typeface="Book Antiqua" pitchFamily="18" charset="0"/>
                        </a:rPr>
                        <a:t>СИСТЕМА ЗАКОНОДАТЕЛЬСТВА </a:t>
                      </a:r>
                    </a:p>
                    <a:p>
                      <a:pPr algn="ctr">
                        <a:lnSpc>
                          <a:spcPct val="100000"/>
                        </a:lnSpc>
                        <a:spcAft>
                          <a:spcPts val="0"/>
                        </a:spcAft>
                      </a:pPr>
                      <a:r>
                        <a:rPr lang="ru-RU" sz="2400" dirty="0" smtClean="0">
                          <a:effectLst>
                            <a:outerShdw blurRad="38100" dist="38100" dir="2700000" algn="tl">
                              <a:srgbClr val="000000">
                                <a:alpha val="43137"/>
                              </a:srgbClr>
                            </a:outerShdw>
                          </a:effectLst>
                          <a:latin typeface="Book Antiqua" pitchFamily="18" charset="0"/>
                        </a:rPr>
                        <a:t>В СФЕРЕ ЗДРАВООХРАНЕНИЯ</a:t>
                      </a:r>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ru-RU"/>
                    </a:p>
                  </a:txBody>
                  <a:tcPr/>
                </a:tc>
              </a:tr>
              <a:tr h="902454">
                <a:tc>
                  <a:txBody>
                    <a:bodyPr/>
                    <a:lstStyle/>
                    <a:p>
                      <a:pPr algn="ctr">
                        <a:lnSpc>
                          <a:spcPct val="100000"/>
                        </a:lnSpc>
                        <a:spcBef>
                          <a:spcPts val="0"/>
                        </a:spcBef>
                        <a:spcAft>
                          <a:spcPts val="0"/>
                        </a:spcAft>
                      </a:pPr>
                      <a:r>
                        <a:rPr kumimoji="0" lang="ru-RU" b="1" i="0" u="none" strike="noStrike" cap="none" normalizeH="0" baseline="0" dirty="0" smtClean="0">
                          <a:ln>
                            <a:noFill/>
                          </a:ln>
                          <a:solidFill>
                            <a:schemeClr val="tx1"/>
                          </a:solidFill>
                          <a:latin typeface="Book Antiqua" pitchFamily="18" charset="0"/>
                        </a:rPr>
                        <a:t>МЕЖДУНАРОДНЫЕ АКТЫ И КОНСТИТУЦИЯ РФ</a:t>
                      </a:r>
                    </a:p>
                  </a:txBody>
                  <a:tcPr marT="0" marB="0" anchor="ctr">
                    <a:lnL w="12700" cap="flat" cmpd="sng" algn="ctr">
                      <a:solidFill>
                        <a:schemeClr val="tx1"/>
                      </a:solidFill>
                      <a:prstDash val="solid"/>
                      <a:round/>
                      <a:headEnd type="none" w="med" len="med"/>
                      <a:tailEnd type="none" w="med" len="med"/>
                    </a:lnL>
                    <a:lnR w="38100" cap="flat" cmpd="sng" algn="ctr">
                      <a:solidFill>
                        <a:schemeClr val="tx2"/>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2"/>
                      </a:solidFill>
                      <a:prstDash val="solid"/>
                      <a:round/>
                      <a:headEnd type="none" w="med" len="med"/>
                      <a:tailEnd type="none" w="med" len="med"/>
                    </a:lnB>
                    <a:solidFill>
                      <a:schemeClr val="accent3"/>
                    </a:solidFill>
                  </a:tcPr>
                </a:tc>
                <a:tc>
                  <a:txBody>
                    <a:bodyPr/>
                    <a:lstStyle/>
                    <a:p>
                      <a:pPr algn="ctr">
                        <a:lnSpc>
                          <a:spcPct val="100000"/>
                        </a:lnSpc>
                        <a:spcBef>
                          <a:spcPts val="0"/>
                        </a:spcBef>
                        <a:spcAft>
                          <a:spcPts val="0"/>
                        </a:spcAft>
                      </a:pPr>
                      <a:endParaRPr kumimoji="0" lang="ru-RU" i="0" u="none" strike="noStrike" cap="none" normalizeH="0" baseline="0" dirty="0" smtClean="0">
                        <a:ln>
                          <a:noFill/>
                        </a:ln>
                        <a:solidFill>
                          <a:schemeClr val="tx1"/>
                        </a:solidFill>
                        <a:latin typeface="Book Antiqua" pitchFamily="18" charset="0"/>
                      </a:endParaRPr>
                    </a:p>
                    <a:p>
                      <a:pPr algn="ctr">
                        <a:lnSpc>
                          <a:spcPct val="100000"/>
                        </a:lnSpc>
                        <a:spcBef>
                          <a:spcPts val="0"/>
                        </a:spcBef>
                        <a:spcAft>
                          <a:spcPts val="0"/>
                        </a:spcAft>
                      </a:pPr>
                      <a:r>
                        <a:rPr kumimoji="0" lang="ru-RU" b="1" i="0" u="none" strike="noStrike" cap="none" normalizeH="0" baseline="0" dirty="0" smtClean="0">
                          <a:ln>
                            <a:noFill/>
                          </a:ln>
                          <a:solidFill>
                            <a:schemeClr val="tx1"/>
                          </a:solidFill>
                          <a:latin typeface="Book Antiqua" pitchFamily="18" charset="0"/>
                        </a:rPr>
                        <a:t>ФЕДЕРАЛЬНЫЕ ЗАКОНЫ</a:t>
                      </a:r>
                    </a:p>
                    <a:p>
                      <a:pPr algn="ctr">
                        <a:lnSpc>
                          <a:spcPct val="100000"/>
                        </a:lnSpc>
                        <a:spcBef>
                          <a:spcPts val="0"/>
                        </a:spcBef>
                        <a:spcAft>
                          <a:spcPts val="0"/>
                        </a:spcAft>
                      </a:pPr>
                      <a:endParaRPr kumimoji="0" lang="ru-RU" b="1" i="0" u="none" strike="noStrike" cap="none" normalizeH="0" baseline="0" dirty="0" smtClean="0">
                        <a:ln>
                          <a:noFill/>
                        </a:ln>
                        <a:solidFill>
                          <a:schemeClr val="tx1"/>
                        </a:solidFill>
                        <a:latin typeface="Book Antiqua" pitchFamily="18" charset="0"/>
                      </a:endParaRPr>
                    </a:p>
                  </a:txBody>
                  <a:tcPr marT="0" marB="0" anchor="ctr">
                    <a:lnL w="3810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2"/>
                      </a:solidFill>
                      <a:prstDash val="solid"/>
                      <a:round/>
                      <a:headEnd type="none" w="med" len="med"/>
                      <a:tailEnd type="none" w="med" len="med"/>
                    </a:lnB>
                    <a:solidFill>
                      <a:schemeClr val="accent3"/>
                    </a:solidFill>
                  </a:tcPr>
                </a:tc>
              </a:tr>
              <a:tr h="2506818">
                <a:tc>
                  <a:txBody>
                    <a:bodyPr/>
                    <a:lstStyle/>
                    <a:p>
                      <a:pPr marL="0" lvl="0" indent="0">
                        <a:lnSpc>
                          <a:spcPct val="100000"/>
                        </a:lnSpc>
                        <a:spcBef>
                          <a:spcPts val="0"/>
                        </a:spcBef>
                        <a:spcAft>
                          <a:spcPts val="0"/>
                        </a:spcAft>
                        <a:buClr>
                          <a:prstClr val="black"/>
                        </a:buClr>
                        <a:buFontTx/>
                        <a:buNone/>
                      </a:pPr>
                      <a:r>
                        <a:rPr lang="ru-RU" sz="1800" dirty="0" smtClean="0">
                          <a:solidFill>
                            <a:prstClr val="black"/>
                          </a:solidFill>
                          <a:latin typeface="Book Antiqua" pitchFamily="18" charset="0"/>
                        </a:rPr>
                        <a:t>Всеобщая декларация прав человека 1948 г. </a:t>
                      </a:r>
                    </a:p>
                    <a:p>
                      <a:pPr marL="0" lvl="0" indent="0">
                        <a:lnSpc>
                          <a:spcPct val="100000"/>
                        </a:lnSpc>
                        <a:spcBef>
                          <a:spcPts val="0"/>
                        </a:spcBef>
                        <a:spcAft>
                          <a:spcPts val="0"/>
                        </a:spcAft>
                        <a:buClr>
                          <a:prstClr val="black"/>
                        </a:buClr>
                        <a:buFontTx/>
                        <a:buNone/>
                      </a:pPr>
                      <a:r>
                        <a:rPr lang="ru-RU" sz="1800" dirty="0" smtClean="0">
                          <a:solidFill>
                            <a:prstClr val="black"/>
                          </a:solidFill>
                          <a:latin typeface="Book Antiqua" pitchFamily="18" charset="0"/>
                        </a:rPr>
                        <a:t>Международный пакт об экономических, социальных и культурных правах, </a:t>
                      </a:r>
                    </a:p>
                    <a:p>
                      <a:pPr marL="0" lvl="0" indent="0">
                        <a:lnSpc>
                          <a:spcPct val="100000"/>
                        </a:lnSpc>
                        <a:spcBef>
                          <a:spcPts val="0"/>
                        </a:spcBef>
                        <a:spcAft>
                          <a:spcPts val="0"/>
                        </a:spcAft>
                        <a:buClr>
                          <a:prstClr val="black"/>
                        </a:buClr>
                        <a:buFontTx/>
                        <a:buNone/>
                      </a:pPr>
                      <a:r>
                        <a:rPr lang="ru-RU" sz="1800" dirty="0" smtClean="0">
                          <a:solidFill>
                            <a:prstClr val="black"/>
                          </a:solidFill>
                          <a:latin typeface="Book Antiqua" pitchFamily="18" charset="0"/>
                        </a:rPr>
                        <a:t>Устав Всемирной организации здравоохранения</a:t>
                      </a:r>
                    </a:p>
                    <a:p>
                      <a:pPr marL="0" lvl="0" indent="0">
                        <a:lnSpc>
                          <a:spcPct val="100000"/>
                        </a:lnSpc>
                        <a:spcBef>
                          <a:spcPts val="0"/>
                        </a:spcBef>
                        <a:spcAft>
                          <a:spcPts val="0"/>
                        </a:spcAft>
                        <a:buClrTx/>
                        <a:buSzPct val="80000"/>
                        <a:buFontTx/>
                        <a:buNone/>
                      </a:pPr>
                      <a:r>
                        <a:rPr kumimoji="0" lang="ru-RU" i="0" u="none" strike="noStrike" cap="none" normalizeH="0" baseline="0" dirty="0" smtClean="0">
                          <a:ln>
                            <a:noFill/>
                          </a:ln>
                          <a:solidFill>
                            <a:srgbClr val="000000"/>
                          </a:solidFill>
                          <a:latin typeface="Book Antiqua" pitchFamily="18" charset="0"/>
                          <a:cs typeface="Times New Roman" pitchFamily="18" charset="0"/>
                        </a:rPr>
                        <a:t>Конституция РФ</a:t>
                      </a:r>
                    </a:p>
                  </a:txBody>
                  <a:tcPr>
                    <a:lnL w="12700" cap="flat" cmpd="sng" algn="ctr">
                      <a:solidFill>
                        <a:schemeClr val="tx1"/>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solidFill>
                      <a:schemeClr val="accent3"/>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ru-RU" i="0" u="none" strike="noStrike" cap="none" normalizeH="0" baseline="0" dirty="0" smtClean="0">
                          <a:ln>
                            <a:noFill/>
                          </a:ln>
                          <a:solidFill>
                            <a:schemeClr val="tx1"/>
                          </a:solidFill>
                          <a:latin typeface="Book Antiqua" pitchFamily="18" charset="0"/>
                          <a:cs typeface="Times New Roman" pitchFamily="18" charset="0"/>
                        </a:rPr>
                        <a:t>Система общего законодательства</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ru-RU" i="0" u="none" strike="noStrike" cap="none" normalizeH="0" baseline="0" dirty="0" smtClean="0">
                          <a:ln>
                            <a:noFill/>
                          </a:ln>
                          <a:solidFill>
                            <a:schemeClr val="tx1"/>
                          </a:solidFill>
                          <a:latin typeface="Book Antiqua" pitchFamily="18" charset="0"/>
                          <a:cs typeface="Times New Roman" pitchFamily="18" charset="0"/>
                        </a:rPr>
                        <a:t>Система специального законодательства</a:t>
                      </a:r>
                    </a:p>
                  </a:txBody>
                  <a:tcPr>
                    <a:lnL w="3810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solidFill>
                      <a:schemeClr val="accent3"/>
                    </a:solidFill>
                  </a:tcPr>
                </a:tc>
              </a:tr>
              <a:tr h="854766">
                <a:tc>
                  <a:txBody>
                    <a:bodyPr/>
                    <a:lstStyle/>
                    <a:p>
                      <a:pPr marL="266700" lvl="0" indent="-266700" algn="ctr">
                        <a:lnSpc>
                          <a:spcPct val="100000"/>
                        </a:lnSpc>
                        <a:spcBef>
                          <a:spcPts val="0"/>
                        </a:spcBef>
                        <a:spcAft>
                          <a:spcPts val="0"/>
                        </a:spcAft>
                        <a:buClrTx/>
                        <a:buSzPct val="80000"/>
                        <a:buFont typeface="Wingdings" pitchFamily="2" charset="2"/>
                        <a:buNone/>
                      </a:pPr>
                      <a:r>
                        <a:rPr kumimoji="0" lang="ru-RU" b="1" i="0" u="none" strike="noStrike" cap="none" normalizeH="0" baseline="0" dirty="0" smtClean="0">
                          <a:ln>
                            <a:noFill/>
                          </a:ln>
                          <a:solidFill>
                            <a:srgbClr val="000000"/>
                          </a:solidFill>
                          <a:latin typeface="Book Antiqua" pitchFamily="18" charset="0"/>
                          <a:cs typeface="Times New Roman" pitchFamily="18" charset="0"/>
                        </a:rPr>
                        <a:t>ПОДЗАКОННЫЕ НОРМАТИВНЫЕ АКТЫ</a:t>
                      </a:r>
                    </a:p>
                  </a:txBody>
                  <a:tcPr anchor="ctr">
                    <a:lnL w="12700" cap="flat" cmpd="sng" algn="ctr">
                      <a:solidFill>
                        <a:schemeClr val="tx1"/>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prstClr val="black"/>
                          </a:solidFill>
                          <a:effectLst/>
                          <a:uLnTx/>
                          <a:uFillTx/>
                          <a:latin typeface="Book Antiqua" pitchFamily="18" charset="0"/>
                          <a:ea typeface="+mn-ea"/>
                          <a:cs typeface="+mn-cs"/>
                        </a:rPr>
                        <a:t>РЕГИОНАЛЬНОЕ ЗАКОНОДАТЕЛЬСТВО</a:t>
                      </a:r>
                      <a:endParaRPr lang="ru-RU" sz="1800" b="1" dirty="0"/>
                    </a:p>
                  </a:txBody>
                  <a:tcPr anchor="ctr">
                    <a:lnL w="3810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solidFill>
                      <a:schemeClr val="accent3"/>
                    </a:solidFill>
                  </a:tcPr>
                </a:tc>
              </a:tr>
              <a:tr h="1691507">
                <a:tc>
                  <a:txBody>
                    <a:bodyPr/>
                    <a:lstStyle/>
                    <a:p>
                      <a:pPr marL="0" lvl="0" indent="0">
                        <a:lnSpc>
                          <a:spcPct val="100000"/>
                        </a:lnSpc>
                        <a:spcBef>
                          <a:spcPts val="0"/>
                        </a:spcBef>
                        <a:spcAft>
                          <a:spcPts val="0"/>
                        </a:spcAft>
                        <a:buClrTx/>
                        <a:buSzPct val="80000"/>
                        <a:buFont typeface="Wingdings" pitchFamily="2" charset="2"/>
                        <a:buNone/>
                      </a:pPr>
                      <a:r>
                        <a:rPr kumimoji="0" lang="ru-RU" i="0" u="none" strike="noStrike" cap="none" normalizeH="0" baseline="0" dirty="0" smtClean="0">
                          <a:ln>
                            <a:noFill/>
                          </a:ln>
                          <a:solidFill>
                            <a:srgbClr val="000000"/>
                          </a:solidFill>
                          <a:latin typeface="Book Antiqua" pitchFamily="18" charset="0"/>
                          <a:cs typeface="Times New Roman" pitchFamily="18" charset="0"/>
                        </a:rPr>
                        <a:t>Указы Президента РФ</a:t>
                      </a:r>
                    </a:p>
                    <a:p>
                      <a:pPr marL="0" lvl="0" indent="0">
                        <a:lnSpc>
                          <a:spcPct val="100000"/>
                        </a:lnSpc>
                        <a:spcBef>
                          <a:spcPts val="0"/>
                        </a:spcBef>
                        <a:spcAft>
                          <a:spcPts val="0"/>
                        </a:spcAft>
                        <a:buClrTx/>
                        <a:buSzPct val="80000"/>
                        <a:buFont typeface="Wingdings" pitchFamily="2" charset="2"/>
                        <a:buNone/>
                      </a:pPr>
                      <a:r>
                        <a:rPr kumimoji="0" lang="ru-RU" i="0" u="none" strike="noStrike" cap="none" normalizeH="0" baseline="0" dirty="0" smtClean="0">
                          <a:ln>
                            <a:noFill/>
                          </a:ln>
                          <a:solidFill>
                            <a:srgbClr val="000000"/>
                          </a:solidFill>
                          <a:latin typeface="Book Antiqua" pitchFamily="18" charset="0"/>
                          <a:cs typeface="Times New Roman" pitchFamily="18" charset="0"/>
                        </a:rPr>
                        <a:t>Постановления и Распоряжения Правительства РФ </a:t>
                      </a:r>
                    </a:p>
                    <a:p>
                      <a:pPr marL="0" lvl="0" indent="0">
                        <a:lnSpc>
                          <a:spcPct val="100000"/>
                        </a:lnSpc>
                        <a:spcBef>
                          <a:spcPts val="0"/>
                        </a:spcBef>
                        <a:spcAft>
                          <a:spcPts val="0"/>
                        </a:spcAft>
                        <a:buClrTx/>
                        <a:buSzPct val="80000"/>
                        <a:buFont typeface="Wingdings" pitchFamily="2" charset="2"/>
                        <a:buNone/>
                      </a:pPr>
                      <a:r>
                        <a:rPr kumimoji="0" lang="ru-RU" i="0" u="none" strike="noStrike" cap="none" normalizeH="0" baseline="0" dirty="0" smtClean="0">
                          <a:ln>
                            <a:noFill/>
                          </a:ln>
                          <a:solidFill>
                            <a:srgbClr val="000000"/>
                          </a:solidFill>
                          <a:latin typeface="Book Antiqua" pitchFamily="18" charset="0"/>
                          <a:cs typeface="Times New Roman" pitchFamily="18" charset="0"/>
                        </a:rPr>
                        <a:t>Приказы Министерства здравоохранения РФ</a:t>
                      </a:r>
                    </a:p>
                  </a:txBody>
                  <a:tcPr>
                    <a:lnL w="12700" cap="flat" cmpd="sng" algn="ctr">
                      <a:solidFill>
                        <a:schemeClr val="tx1"/>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0" lang="ru-RU" i="0" u="none" strike="noStrike" cap="none" normalizeH="0" baseline="0" dirty="0" smtClean="0">
                          <a:ln>
                            <a:noFill/>
                          </a:ln>
                          <a:solidFill>
                            <a:schemeClr val="tx1"/>
                          </a:solidFill>
                          <a:latin typeface="Book Antiqua" pitchFamily="18" charset="0"/>
                          <a:cs typeface="Times New Roman" pitchFamily="18" charset="0"/>
                        </a:rPr>
                        <a:t>Нормативно-правовые акты субъектов</a:t>
                      </a:r>
                    </a:p>
                  </a:txBody>
                  <a:tcPr>
                    <a:lnL w="3810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bl>
          </a:graphicData>
        </a:graphic>
      </p:graphicFrame>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88640"/>
            <a:ext cx="7488832" cy="1152128"/>
          </a:xfrm>
        </p:spPr>
        <p:txBody>
          <a:bodyPr>
            <a:normAutofit/>
          </a:bodyPr>
          <a:lstStyle/>
          <a:p>
            <a:pPr algn="r"/>
            <a:r>
              <a:rPr lang="ru-RU" sz="1800" b="1" i="1" dirty="0" smtClean="0">
                <a:latin typeface="Bookman Old Style" pitchFamily="18" charset="0"/>
              </a:rPr>
              <a:t>ПОРЯДОК ОФОРМЛЕНИЯ ИДС ПРИ ОКАЗАНИИ ПЕРВИЧНОЙ МЕДИКО-САНИТАРНОЙ ПОМОЩИ</a:t>
            </a:r>
            <a:endParaRPr lang="ru-RU" sz="1800" b="1" i="1" dirty="0">
              <a:latin typeface="Bookman Old Style" pitchFamily="18" charset="0"/>
            </a:endParaRPr>
          </a:p>
        </p:txBody>
      </p:sp>
      <p:sp>
        <p:nvSpPr>
          <p:cNvPr id="3" name="Содержимое 2"/>
          <p:cNvSpPr>
            <a:spLocks noGrp="1"/>
          </p:cNvSpPr>
          <p:nvPr>
            <p:ph idx="1"/>
          </p:nvPr>
        </p:nvSpPr>
        <p:spPr>
          <a:xfrm>
            <a:off x="251520" y="1628800"/>
            <a:ext cx="8712968" cy="4896544"/>
          </a:xfrm>
        </p:spPr>
        <p:txBody>
          <a:bodyPr>
            <a:normAutofit/>
          </a:bodyPr>
          <a:lstStyle/>
          <a:p>
            <a:pPr marL="0" indent="0">
              <a:lnSpc>
                <a:spcPct val="110000"/>
              </a:lnSpc>
              <a:spcBef>
                <a:spcPts val="0"/>
              </a:spcBef>
              <a:buNone/>
            </a:pPr>
            <a:r>
              <a:rPr lang="ru-RU" sz="1600" dirty="0" smtClean="0">
                <a:latin typeface="Book Antiqua" pitchFamily="18" charset="0"/>
              </a:rPr>
              <a:t>6. </a:t>
            </a:r>
            <a:r>
              <a:rPr lang="ru-RU" sz="1500" dirty="0" err="1" smtClean="0">
                <a:latin typeface="Book Antiqua" pitchFamily="18" charset="0"/>
              </a:rPr>
              <a:t>Неинвазивные</a:t>
            </a:r>
            <a:r>
              <a:rPr lang="ru-RU" sz="1500" dirty="0" smtClean="0">
                <a:latin typeface="Book Antiqua" pitchFamily="18" charset="0"/>
              </a:rPr>
              <a:t> исследования органа зрения и зрительных функций.</a:t>
            </a:r>
          </a:p>
          <a:p>
            <a:pPr marL="0" indent="0">
              <a:lnSpc>
                <a:spcPct val="110000"/>
              </a:lnSpc>
              <a:spcBef>
                <a:spcPts val="0"/>
              </a:spcBef>
              <a:buNone/>
            </a:pPr>
            <a:r>
              <a:rPr lang="ru-RU" sz="1500" dirty="0" smtClean="0">
                <a:latin typeface="Book Antiqua" pitchFamily="18" charset="0"/>
              </a:rPr>
              <a:t>7. </a:t>
            </a:r>
            <a:r>
              <a:rPr lang="ru-RU" sz="1500" dirty="0" err="1" smtClean="0">
                <a:latin typeface="Book Antiqua" pitchFamily="18" charset="0"/>
              </a:rPr>
              <a:t>Неинвазивные</a:t>
            </a:r>
            <a:r>
              <a:rPr lang="ru-RU" sz="1500" dirty="0" smtClean="0">
                <a:latin typeface="Book Antiqua" pitchFamily="18" charset="0"/>
              </a:rPr>
              <a:t> исследования органа слуха и слуховых функций.</a:t>
            </a:r>
            <a:endParaRPr lang="ru-RU" sz="1500" b="1" dirty="0" smtClean="0">
              <a:latin typeface="Book Antiqua" pitchFamily="18" charset="0"/>
            </a:endParaRPr>
          </a:p>
          <a:p>
            <a:pPr marL="0" indent="0">
              <a:lnSpc>
                <a:spcPct val="110000"/>
              </a:lnSpc>
              <a:spcBef>
                <a:spcPts val="0"/>
              </a:spcBef>
              <a:buNone/>
            </a:pPr>
            <a:r>
              <a:rPr lang="ru-RU" sz="1500" dirty="0" smtClean="0">
                <a:latin typeface="Book Antiqua" pitchFamily="18" charset="0"/>
              </a:rPr>
              <a:t> 8. Исследование функций нервной системы (чувствительной и двигательной сферы).</a:t>
            </a:r>
          </a:p>
          <a:p>
            <a:pPr marL="0" indent="0">
              <a:lnSpc>
                <a:spcPct val="110000"/>
              </a:lnSpc>
              <a:spcBef>
                <a:spcPts val="0"/>
              </a:spcBef>
              <a:buNone/>
            </a:pPr>
            <a:r>
              <a:rPr lang="ru-RU" sz="1500" dirty="0" smtClean="0">
                <a:latin typeface="Book Antiqua" pitchFamily="18" charset="0"/>
              </a:rPr>
              <a:t>9. Лабораторные методы обследования, в том числе клинические, биохимические, бактериологические, вирусологические, иммунологические.</a:t>
            </a:r>
          </a:p>
          <a:p>
            <a:pPr marL="0" indent="0">
              <a:lnSpc>
                <a:spcPct val="110000"/>
              </a:lnSpc>
              <a:spcBef>
                <a:spcPts val="0"/>
              </a:spcBef>
              <a:buNone/>
            </a:pPr>
            <a:r>
              <a:rPr lang="ru-RU" sz="1500" dirty="0" smtClean="0">
                <a:latin typeface="Book Antiqua" pitchFamily="18" charset="0"/>
              </a:rPr>
              <a:t>10. Функциональные методы обследования, в том числе </a:t>
            </a:r>
            <a:r>
              <a:rPr lang="ru-RU" sz="1500" dirty="0" err="1" smtClean="0">
                <a:latin typeface="Book Antiqua" pitchFamily="18" charset="0"/>
              </a:rPr>
              <a:t>электрокардиогафия</a:t>
            </a:r>
            <a:r>
              <a:rPr lang="ru-RU" sz="1500" dirty="0" smtClean="0">
                <a:latin typeface="Book Antiqua" pitchFamily="18" charset="0"/>
              </a:rPr>
              <a:t>, суточное </a:t>
            </a:r>
            <a:r>
              <a:rPr lang="ru-RU" sz="1500" dirty="0" err="1" smtClean="0">
                <a:latin typeface="Book Antiqua" pitchFamily="18" charset="0"/>
              </a:rPr>
              <a:t>мониторирование</a:t>
            </a:r>
            <a:r>
              <a:rPr lang="ru-RU" sz="1500" dirty="0" smtClean="0">
                <a:latin typeface="Book Antiqua" pitchFamily="18" charset="0"/>
              </a:rPr>
              <a:t> артериального давления, суточное </a:t>
            </a:r>
            <a:r>
              <a:rPr lang="ru-RU" sz="1500" dirty="0" err="1" smtClean="0">
                <a:latin typeface="Book Antiqua" pitchFamily="18" charset="0"/>
              </a:rPr>
              <a:t>мониторирование</a:t>
            </a:r>
            <a:r>
              <a:rPr lang="ru-RU" sz="1500" dirty="0" smtClean="0">
                <a:latin typeface="Book Antiqua" pitchFamily="18" charset="0"/>
              </a:rPr>
              <a:t> электрокардиограммы, спирография, </a:t>
            </a:r>
            <a:r>
              <a:rPr lang="ru-RU" sz="1500" dirty="0" err="1" smtClean="0">
                <a:latin typeface="Book Antiqua" pitchFamily="18" charset="0"/>
              </a:rPr>
              <a:t>пневмотахометрия</a:t>
            </a:r>
            <a:r>
              <a:rPr lang="ru-RU" sz="1500" dirty="0" smtClean="0">
                <a:latin typeface="Book Antiqua" pitchFamily="18" charset="0"/>
              </a:rPr>
              <a:t>, </a:t>
            </a:r>
            <a:r>
              <a:rPr lang="ru-RU" sz="1500" dirty="0" err="1" smtClean="0">
                <a:latin typeface="Book Antiqua" pitchFamily="18" charset="0"/>
              </a:rPr>
              <a:t>пикфлуометрия</a:t>
            </a:r>
            <a:r>
              <a:rPr lang="ru-RU" sz="1500" dirty="0" smtClean="0">
                <a:latin typeface="Book Antiqua" pitchFamily="18" charset="0"/>
              </a:rPr>
              <a:t>, </a:t>
            </a:r>
            <a:r>
              <a:rPr lang="ru-RU" sz="1500" dirty="0" err="1" smtClean="0">
                <a:latin typeface="Book Antiqua" pitchFamily="18" charset="0"/>
              </a:rPr>
              <a:t>рэоэнцефалография</a:t>
            </a:r>
            <a:r>
              <a:rPr lang="ru-RU" sz="1500" dirty="0" smtClean="0">
                <a:latin typeface="Book Antiqua" pitchFamily="18" charset="0"/>
              </a:rPr>
              <a:t>, электроэнцефалография, </a:t>
            </a:r>
            <a:r>
              <a:rPr lang="ru-RU" sz="1500" dirty="0" err="1" smtClean="0">
                <a:latin typeface="Book Antiqua" pitchFamily="18" charset="0"/>
              </a:rPr>
              <a:t>кардиотокография</a:t>
            </a:r>
            <a:r>
              <a:rPr lang="ru-RU" sz="1500" dirty="0" smtClean="0">
                <a:latin typeface="Book Antiqua" pitchFamily="18" charset="0"/>
              </a:rPr>
              <a:t> (для беременных).</a:t>
            </a:r>
          </a:p>
          <a:p>
            <a:pPr marL="0" indent="0">
              <a:lnSpc>
                <a:spcPct val="110000"/>
              </a:lnSpc>
              <a:spcBef>
                <a:spcPts val="0"/>
              </a:spcBef>
              <a:buNone/>
            </a:pPr>
            <a:r>
              <a:rPr lang="ru-RU" sz="1500" dirty="0" smtClean="0">
                <a:latin typeface="Book Antiqua" pitchFamily="18" charset="0"/>
              </a:rPr>
              <a:t>11. Рентгенологические методы обследования, в том числе флюорография (для лиц старше 15 лет) и рентгенография, ультразвуковые исследования, </a:t>
            </a:r>
            <a:r>
              <a:rPr lang="ru-RU" sz="1500" dirty="0" err="1" smtClean="0">
                <a:latin typeface="Book Antiqua" pitchFamily="18" charset="0"/>
              </a:rPr>
              <a:t>допплерографические</a:t>
            </a:r>
            <a:r>
              <a:rPr lang="ru-RU" sz="1500" dirty="0" smtClean="0">
                <a:latin typeface="Book Antiqua" pitchFamily="18" charset="0"/>
              </a:rPr>
              <a:t> исследования.</a:t>
            </a:r>
          </a:p>
          <a:p>
            <a:pPr marL="0" indent="0">
              <a:lnSpc>
                <a:spcPct val="110000"/>
              </a:lnSpc>
              <a:spcBef>
                <a:spcPts val="0"/>
              </a:spcBef>
              <a:buNone/>
            </a:pPr>
            <a:r>
              <a:rPr lang="ru-RU" sz="1500" dirty="0" smtClean="0">
                <a:latin typeface="Book Antiqua" pitchFamily="18" charset="0"/>
              </a:rPr>
              <a:t>12. Введение лекарственных препаратов по назначению врача, в том числе внутримышечно, внутривенно, подкожно, </a:t>
            </a:r>
            <a:r>
              <a:rPr lang="ru-RU" sz="1500" dirty="0" err="1" smtClean="0">
                <a:latin typeface="Book Antiqua" pitchFamily="18" charset="0"/>
              </a:rPr>
              <a:t>внутрикожно</a:t>
            </a:r>
            <a:r>
              <a:rPr lang="ru-RU" sz="1500" dirty="0" smtClean="0">
                <a:latin typeface="Book Antiqua" pitchFamily="18" charset="0"/>
              </a:rPr>
              <a:t>.</a:t>
            </a:r>
          </a:p>
          <a:p>
            <a:pPr marL="0" indent="0">
              <a:lnSpc>
                <a:spcPct val="110000"/>
              </a:lnSpc>
              <a:spcBef>
                <a:spcPts val="0"/>
              </a:spcBef>
              <a:buNone/>
            </a:pPr>
            <a:r>
              <a:rPr lang="ru-RU" sz="1500" dirty="0" smtClean="0">
                <a:latin typeface="Book Antiqua" pitchFamily="18" charset="0"/>
              </a:rPr>
              <a:t>13. Медицинский массаж.</a:t>
            </a:r>
          </a:p>
          <a:p>
            <a:pPr marL="0" indent="0">
              <a:lnSpc>
                <a:spcPct val="110000"/>
              </a:lnSpc>
              <a:spcBef>
                <a:spcPts val="0"/>
              </a:spcBef>
              <a:buNone/>
            </a:pPr>
            <a:r>
              <a:rPr lang="ru-RU" sz="1500" dirty="0" smtClean="0">
                <a:latin typeface="Book Antiqua" pitchFamily="18" charset="0"/>
              </a:rPr>
              <a:t>14. Лечебная физкультура.</a:t>
            </a:r>
            <a:endParaRPr lang="ru-RU" sz="1800" dirty="0" smtClean="0">
              <a:latin typeface="Book Antiqua" pitchFamily="18" charset="0"/>
            </a:endParaRPr>
          </a:p>
          <a:p>
            <a:pPr marL="0" indent="0">
              <a:spcBef>
                <a:spcPts val="0"/>
              </a:spcBef>
              <a:buNone/>
            </a:pPr>
            <a:endParaRPr lang="ru-RU" sz="1800" dirty="0" smtClean="0">
              <a:latin typeface="Book Antiqua" pitchFamily="18" charset="0"/>
            </a:endParaRPr>
          </a:p>
        </p:txBody>
      </p:sp>
      <p:sp>
        <p:nvSpPr>
          <p:cNvPr id="4" name="Нижний колонтитул 3"/>
          <p:cNvSpPr>
            <a:spLocks noGrp="1"/>
          </p:cNvSpPr>
          <p:nvPr>
            <p:ph type="ftr" sz="quarter" idx="11"/>
          </p:nvPr>
        </p:nvSpPr>
        <p:spPr>
          <a:xfrm>
            <a:off x="323528" y="5517232"/>
            <a:ext cx="8640960" cy="1080121"/>
          </a:xfrm>
        </p:spPr>
        <p:txBody>
          <a:bodyPr/>
          <a:lstStyle/>
          <a:p>
            <a:endParaRPr lang="ru-RU" b="1" dirty="0" smtClean="0">
              <a:latin typeface="Book Antiqua" pitchFamily="18" charset="0"/>
            </a:endParaRPr>
          </a:p>
          <a:p>
            <a:pPr algn="r"/>
            <a:r>
              <a:rPr lang="ru-RU" b="1" dirty="0" smtClean="0">
                <a:latin typeface="Book Antiqua" pitchFamily="18" charset="0"/>
              </a:rPr>
              <a:t>Приказ Министерства здравоохранения и социального развития РФ от 23 апреля 2012 г. N 390н "Об утверждении Перечня определенных видов медицинских вмешательств, на которые граждане дают информированное добровольное согласие при выборе врача и медицинской организации для получения первичной медико-санитарной помощи"</a:t>
            </a:r>
          </a:p>
          <a:p>
            <a:pPr algn="r"/>
            <a:r>
              <a:rPr lang="ru-RU" dirty="0" smtClean="0">
                <a:latin typeface="Book Antiqua" pitchFamily="18" charset="0"/>
              </a:rPr>
              <a:t> </a:t>
            </a:r>
          </a:p>
          <a:p>
            <a:endParaRPr lang="ru-RU" dirty="0">
              <a:latin typeface="Book Antiqua" pitchFamily="18"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88640"/>
            <a:ext cx="7488832" cy="1152128"/>
          </a:xfrm>
        </p:spPr>
        <p:txBody>
          <a:bodyPr>
            <a:normAutofit/>
          </a:bodyPr>
          <a:lstStyle/>
          <a:p>
            <a:pPr algn="r"/>
            <a:r>
              <a:rPr lang="ru-RU" sz="1800" b="1" i="1" dirty="0" smtClean="0">
                <a:latin typeface="Bookman Old Style" pitchFamily="18" charset="0"/>
              </a:rPr>
              <a:t>ПОРЯДОК ОФОРМЛЕНИЯ ИНФОРМИРОВАННОГО ДОБРОВОЛЬНОГО СОГЛАСИЯ</a:t>
            </a:r>
            <a:endParaRPr lang="ru-RU" sz="1800" b="1" i="1" dirty="0">
              <a:latin typeface="Bookman Old Style" pitchFamily="18" charset="0"/>
            </a:endParaRPr>
          </a:p>
        </p:txBody>
      </p:sp>
      <p:sp>
        <p:nvSpPr>
          <p:cNvPr id="3" name="Содержимое 2"/>
          <p:cNvSpPr>
            <a:spLocks noGrp="1"/>
          </p:cNvSpPr>
          <p:nvPr>
            <p:ph idx="1"/>
          </p:nvPr>
        </p:nvSpPr>
        <p:spPr>
          <a:xfrm>
            <a:off x="251520" y="908720"/>
            <a:ext cx="8712968" cy="5616624"/>
          </a:xfrm>
        </p:spPr>
        <p:txBody>
          <a:bodyPr>
            <a:normAutofit fontScale="92500" lnSpcReduction="20000"/>
          </a:bodyPr>
          <a:lstStyle/>
          <a:p>
            <a:pPr marL="0" lvl="0" indent="0">
              <a:spcBef>
                <a:spcPts val="0"/>
              </a:spcBef>
              <a:buNone/>
            </a:pPr>
            <a:endParaRPr lang="ru-RU" sz="1600" b="1" dirty="0" smtClean="0">
              <a:solidFill>
                <a:schemeClr val="dk1"/>
              </a:solidFill>
              <a:latin typeface="Book Antiqua" pitchFamily="18" charset="0"/>
            </a:endParaRPr>
          </a:p>
          <a:p>
            <a:pPr marL="0" lvl="0" indent="0">
              <a:spcBef>
                <a:spcPts val="0"/>
              </a:spcBef>
              <a:buNone/>
            </a:pPr>
            <a:endParaRPr lang="ru-RU" sz="1600" b="1" dirty="0" smtClean="0">
              <a:solidFill>
                <a:schemeClr val="dk1"/>
              </a:solidFill>
              <a:latin typeface="Book Antiqua" pitchFamily="18" charset="0"/>
            </a:endParaRPr>
          </a:p>
          <a:p>
            <a:pPr marL="0" lvl="0" indent="0">
              <a:spcBef>
                <a:spcPts val="0"/>
              </a:spcBef>
              <a:buNone/>
            </a:pPr>
            <a:endParaRPr lang="ru-RU" sz="1600" b="1" dirty="0" smtClean="0">
              <a:solidFill>
                <a:schemeClr val="dk1"/>
              </a:solidFill>
              <a:latin typeface="Book Antiqua" pitchFamily="18" charset="0"/>
            </a:endParaRPr>
          </a:p>
          <a:p>
            <a:pPr marL="0" lvl="0" indent="0">
              <a:spcBef>
                <a:spcPts val="0"/>
              </a:spcBef>
              <a:buNone/>
            </a:pPr>
            <a:endParaRPr lang="ru-RU" sz="1600" b="1" dirty="0" smtClean="0">
              <a:solidFill>
                <a:schemeClr val="dk1"/>
              </a:solidFill>
              <a:latin typeface="Book Antiqua" pitchFamily="18" charset="0"/>
            </a:endParaRPr>
          </a:p>
          <a:p>
            <a:pPr marL="0" lvl="0" indent="0">
              <a:spcBef>
                <a:spcPts val="0"/>
              </a:spcBef>
              <a:buNone/>
            </a:pPr>
            <a:r>
              <a:rPr lang="ru-RU" sz="1600" b="1" dirty="0" smtClean="0">
                <a:solidFill>
                  <a:schemeClr val="dk1"/>
                </a:solidFill>
                <a:latin typeface="Book Antiqua" pitchFamily="18" charset="0"/>
              </a:rPr>
              <a:t>ПРИКАЗ МИНЗДРАВА РОССИИ ОТ 20.12.2012 №1177Н </a:t>
            </a:r>
          </a:p>
          <a:p>
            <a:pPr marL="0" lvl="0" indent="0">
              <a:spcBef>
                <a:spcPts val="0"/>
              </a:spcBef>
              <a:buNone/>
            </a:pPr>
            <a:r>
              <a:rPr lang="ru-RU" sz="1600" b="1" dirty="0" smtClean="0">
                <a:solidFill>
                  <a:schemeClr val="dk1"/>
                </a:solidFill>
                <a:latin typeface="Book Antiqua" pitchFamily="18" charset="0"/>
              </a:rPr>
              <a:t>«Об утверждении порядка дачи информированного добровольного согласия на медицинское вмешательство и отказа от медицинского вмешательства в отношении определенных видов медицинских вмешательств, форм информированного добровольного согласия на медицинское вмешательство и форм отказа от медицинского вмешательства» </a:t>
            </a:r>
          </a:p>
          <a:p>
            <a:pPr marL="0" indent="0">
              <a:spcBef>
                <a:spcPts val="0"/>
              </a:spcBef>
              <a:buNone/>
            </a:pPr>
            <a:endParaRPr lang="ru-RU" sz="1800" b="1" dirty="0" smtClean="0">
              <a:latin typeface="Book Antiqua" pitchFamily="18" charset="0"/>
            </a:endParaRPr>
          </a:p>
          <a:p>
            <a:pPr marL="0" indent="0">
              <a:spcBef>
                <a:spcPts val="0"/>
              </a:spcBef>
              <a:buNone/>
            </a:pPr>
            <a:r>
              <a:rPr lang="ru-RU" sz="1600" b="1" dirty="0" smtClean="0">
                <a:latin typeface="Book Antiqua" pitchFamily="18" charset="0"/>
              </a:rPr>
              <a:t>Утверждены: </a:t>
            </a:r>
          </a:p>
          <a:p>
            <a:pPr marL="0" indent="0">
              <a:spcBef>
                <a:spcPts val="0"/>
              </a:spcBef>
              <a:buNone/>
            </a:pPr>
            <a:endParaRPr lang="ru-RU" sz="1600" b="1" dirty="0" smtClean="0">
              <a:latin typeface="Book Antiqua" pitchFamily="18" charset="0"/>
            </a:endParaRPr>
          </a:p>
          <a:p>
            <a:pPr marL="0" indent="0">
              <a:lnSpc>
                <a:spcPct val="110000"/>
              </a:lnSpc>
              <a:spcBef>
                <a:spcPts val="0"/>
              </a:spcBef>
              <a:buClrTx/>
              <a:buAutoNum type="arabicPeriod"/>
            </a:pPr>
            <a:r>
              <a:rPr lang="ru-RU" sz="1600" dirty="0" smtClean="0">
                <a:latin typeface="Book Antiqua" pitchFamily="18" charset="0"/>
              </a:rPr>
              <a:t> Порядок дачи информированного добровольного согласия на медицинское вмешательство и отказа от медицинского вмешательства в отношении определенных видов медицинских вмешательств (приложение № 1);</a:t>
            </a:r>
          </a:p>
          <a:p>
            <a:pPr marL="0" indent="0">
              <a:lnSpc>
                <a:spcPct val="110000"/>
              </a:lnSpc>
              <a:spcBef>
                <a:spcPts val="0"/>
              </a:spcBef>
              <a:buClrTx/>
              <a:buAutoNum type="arabicPeriod"/>
            </a:pPr>
            <a:endParaRPr lang="ru-RU" sz="1600" dirty="0" smtClean="0">
              <a:latin typeface="Book Antiqua" pitchFamily="18" charset="0"/>
            </a:endParaRPr>
          </a:p>
          <a:p>
            <a:pPr marL="0" indent="0">
              <a:lnSpc>
                <a:spcPct val="110000"/>
              </a:lnSpc>
              <a:spcBef>
                <a:spcPts val="0"/>
              </a:spcBef>
              <a:buClrTx/>
              <a:buAutoNum type="arabicPeriod"/>
            </a:pPr>
            <a:r>
              <a:rPr lang="ru-RU" sz="1600" dirty="0" smtClean="0">
                <a:latin typeface="Book Antiqua" pitchFamily="18" charset="0"/>
              </a:rPr>
              <a:t> Форма информированного добровольного согласия на виды медицинских вмешательств, включенные в Перечень определенных видов медицинских вмешательств, на которые граждане дают информированное добровольное согласие при выборе врача и медицинской организации для получения первичной медико-санитарной помощи (приложение № 2);</a:t>
            </a:r>
          </a:p>
          <a:p>
            <a:pPr marL="0" indent="0">
              <a:lnSpc>
                <a:spcPct val="110000"/>
              </a:lnSpc>
              <a:spcBef>
                <a:spcPts val="0"/>
              </a:spcBef>
              <a:buClrTx/>
              <a:buAutoNum type="arabicPeriod"/>
            </a:pPr>
            <a:endParaRPr lang="ru-RU" sz="1600" dirty="0" smtClean="0">
              <a:latin typeface="Book Antiqua" pitchFamily="18" charset="0"/>
            </a:endParaRPr>
          </a:p>
          <a:p>
            <a:pPr marL="0" indent="0">
              <a:lnSpc>
                <a:spcPct val="110000"/>
              </a:lnSpc>
              <a:spcBef>
                <a:spcPts val="0"/>
              </a:spcBef>
              <a:buClrTx/>
              <a:buFont typeface="Arial" pitchFamily="34" charset="0"/>
              <a:buAutoNum type="arabicPeriod"/>
            </a:pPr>
            <a:r>
              <a:rPr lang="ru-RU" sz="1600" dirty="0" smtClean="0">
                <a:latin typeface="Book Antiqua" pitchFamily="18" charset="0"/>
              </a:rPr>
              <a:t> Форма отказа от вида медицинского вмешательства, включенного в Перечень определенных видов медицинских вмешательств, на которые граждане дают информированное добровольное согласие при выборе врача и медицинской организации для получения первичной медико-санитарной помощи  (приложение 3);</a:t>
            </a:r>
          </a:p>
          <a:p>
            <a:pPr>
              <a:lnSpc>
                <a:spcPct val="120000"/>
              </a:lnSpc>
              <a:spcBef>
                <a:spcPts val="0"/>
              </a:spcBef>
              <a:buFont typeface="Arial" pitchFamily="34" charset="0"/>
              <a:buAutoNum type="arabicPeriod"/>
            </a:pPr>
            <a:endParaRPr lang="ru-RU" sz="1800" dirty="0" smtClean="0"/>
          </a:p>
          <a:p>
            <a:pPr>
              <a:lnSpc>
                <a:spcPct val="120000"/>
              </a:lnSpc>
              <a:spcBef>
                <a:spcPts val="0"/>
              </a:spcBef>
              <a:buAutoNum type="arabicPeriod"/>
            </a:pPr>
            <a:endParaRPr lang="ru-RU" sz="1800" dirty="0" smtClean="0"/>
          </a:p>
          <a:p>
            <a:pPr marL="0" indent="0">
              <a:lnSpc>
                <a:spcPct val="120000"/>
              </a:lnSpc>
              <a:spcBef>
                <a:spcPts val="0"/>
              </a:spcBef>
              <a:buNone/>
            </a:pPr>
            <a:endParaRPr lang="ru-RU" sz="1800" dirty="0" smtClean="0">
              <a:latin typeface="Book Antiqua" pitchFamily="18"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88640"/>
            <a:ext cx="7704856" cy="864096"/>
          </a:xfrm>
        </p:spPr>
        <p:txBody>
          <a:bodyPr>
            <a:noAutofit/>
          </a:bodyPr>
          <a:lstStyle/>
          <a:p>
            <a:pPr algn="r"/>
            <a:r>
              <a:rPr lang="ru-RU" sz="1800" b="1" i="1" dirty="0" smtClean="0">
                <a:latin typeface="Bookman Old Style" pitchFamily="18" charset="0"/>
              </a:rPr>
              <a:t>ОСОБЕННОСТИ ОФОРМЛЕНИЯ ДОБРОВОЛЬНОГО СОГЛАСИЯ НА МЕДИЦИНСКОЕ ВМЕШАТЕЛЬСТВО</a:t>
            </a:r>
            <a:br>
              <a:rPr lang="ru-RU" sz="1800" b="1" i="1" dirty="0" smtClean="0">
                <a:latin typeface="Bookman Old Style" pitchFamily="18" charset="0"/>
              </a:rPr>
            </a:br>
            <a:endParaRPr lang="ru-RU" sz="1800" b="1" i="1" dirty="0">
              <a:latin typeface="Bookman Old Style" pitchFamily="18" charset="0"/>
            </a:endParaRPr>
          </a:p>
        </p:txBody>
      </p:sp>
      <p:sp>
        <p:nvSpPr>
          <p:cNvPr id="3" name="Содержимое 2"/>
          <p:cNvSpPr>
            <a:spLocks noGrp="1"/>
          </p:cNvSpPr>
          <p:nvPr>
            <p:ph idx="1"/>
          </p:nvPr>
        </p:nvSpPr>
        <p:spPr>
          <a:xfrm>
            <a:off x="107504" y="908720"/>
            <a:ext cx="8856984" cy="5688632"/>
          </a:xfrm>
        </p:spPr>
        <p:txBody>
          <a:bodyPr>
            <a:normAutofit fontScale="92500" lnSpcReduction="20000"/>
          </a:bodyPr>
          <a:lstStyle/>
          <a:p>
            <a:pPr marL="0" indent="0">
              <a:lnSpc>
                <a:spcPct val="120000"/>
              </a:lnSpc>
              <a:spcBef>
                <a:spcPts val="0"/>
              </a:spcBef>
              <a:buNone/>
            </a:pPr>
            <a:endParaRPr lang="ru-RU" sz="1600" b="1" i="1" dirty="0" smtClean="0">
              <a:latin typeface="Book Antiqua" pitchFamily="18" charset="0"/>
            </a:endParaRPr>
          </a:p>
          <a:p>
            <a:pPr marL="0" indent="0">
              <a:lnSpc>
                <a:spcPct val="120000"/>
              </a:lnSpc>
              <a:spcBef>
                <a:spcPts val="0"/>
              </a:spcBef>
              <a:buNone/>
            </a:pPr>
            <a:endParaRPr lang="ru-RU" sz="1600" b="1" i="1" dirty="0" smtClean="0">
              <a:latin typeface="Book Antiqua" pitchFamily="18" charset="0"/>
            </a:endParaRPr>
          </a:p>
          <a:p>
            <a:pPr marL="0" indent="0">
              <a:lnSpc>
                <a:spcPct val="120000"/>
              </a:lnSpc>
              <a:spcBef>
                <a:spcPts val="0"/>
              </a:spcBef>
              <a:buNone/>
            </a:pPr>
            <a:endParaRPr lang="ru-RU" sz="1600" b="1" i="1" dirty="0" smtClean="0">
              <a:latin typeface="Book Antiqua" pitchFamily="18" charset="0"/>
            </a:endParaRPr>
          </a:p>
          <a:p>
            <a:pPr marL="0" indent="0">
              <a:lnSpc>
                <a:spcPct val="120000"/>
              </a:lnSpc>
              <a:spcBef>
                <a:spcPts val="0"/>
              </a:spcBef>
              <a:buNone/>
            </a:pPr>
            <a:r>
              <a:rPr lang="ru-RU" sz="1600" b="1" i="1" dirty="0" smtClean="0">
                <a:latin typeface="Book Antiqua" pitchFamily="18" charset="0"/>
              </a:rPr>
              <a:t>Информированное добровольное согласие на медицинское вмешательство дает один из родителей или иной законный представитель :</a:t>
            </a:r>
          </a:p>
          <a:p>
            <a:pPr marL="0" indent="0">
              <a:lnSpc>
                <a:spcPct val="120000"/>
              </a:lnSpc>
              <a:spcBef>
                <a:spcPts val="0"/>
              </a:spcBef>
              <a:buNone/>
            </a:pPr>
            <a:endParaRPr lang="ru-RU" sz="1600" dirty="0" smtClean="0">
              <a:latin typeface="Book Antiqua" pitchFamily="18" charset="0"/>
            </a:endParaRPr>
          </a:p>
          <a:p>
            <a:pPr marL="0" indent="0">
              <a:lnSpc>
                <a:spcPct val="120000"/>
              </a:lnSpc>
              <a:spcBef>
                <a:spcPts val="0"/>
              </a:spcBef>
              <a:buClrTx/>
              <a:buFont typeface="Wingdings" pitchFamily="2" charset="2"/>
              <a:buChar char="§"/>
            </a:pPr>
            <a:r>
              <a:rPr lang="ru-RU" sz="1600" dirty="0" smtClean="0">
                <a:latin typeface="Book Antiqua" pitchFamily="18" charset="0"/>
              </a:rPr>
              <a:t> </a:t>
            </a:r>
            <a:r>
              <a:rPr lang="ru-RU" sz="1700" dirty="0" smtClean="0">
                <a:latin typeface="Book Antiqua" pitchFamily="18" charset="0"/>
              </a:rPr>
              <a:t>в отношении несовершеннолетних, не достигших 15-летнего возраста (больных наркоманией – 16 лет)</a:t>
            </a:r>
          </a:p>
          <a:p>
            <a:pPr marL="0" indent="0">
              <a:lnSpc>
                <a:spcPct val="120000"/>
              </a:lnSpc>
              <a:spcBef>
                <a:spcPts val="0"/>
              </a:spcBef>
              <a:buClrTx/>
              <a:buFont typeface="Wingdings" pitchFamily="2" charset="2"/>
              <a:buChar char="§"/>
            </a:pPr>
            <a:endParaRPr lang="ru-RU" sz="1700" dirty="0" smtClean="0">
              <a:latin typeface="Book Antiqua" pitchFamily="18" charset="0"/>
            </a:endParaRPr>
          </a:p>
          <a:p>
            <a:pPr marL="0" indent="0">
              <a:lnSpc>
                <a:spcPct val="120000"/>
              </a:lnSpc>
              <a:spcBef>
                <a:spcPts val="0"/>
              </a:spcBef>
              <a:buClrTx/>
              <a:buFont typeface="Wingdings" pitchFamily="2" charset="2"/>
              <a:buChar char="§"/>
            </a:pPr>
            <a:r>
              <a:rPr lang="ru-RU" sz="1700" dirty="0" smtClean="0">
                <a:latin typeface="Book Antiqua" pitchFamily="18" charset="0"/>
              </a:rPr>
              <a:t> в отношении несовершеннолетнего реципиента (до достижении 18 –летнего возраста) при необходимости  трансплантации (пересадки) органов и тканей, если такое лицо по своему состоянию не способно дать согласие на медицинское вмешательство</a:t>
            </a:r>
          </a:p>
          <a:p>
            <a:pPr marL="0" indent="0">
              <a:lnSpc>
                <a:spcPct val="120000"/>
              </a:lnSpc>
              <a:spcBef>
                <a:spcPts val="0"/>
              </a:spcBef>
              <a:buClrTx/>
              <a:buFont typeface="Wingdings" pitchFamily="2" charset="2"/>
              <a:buChar char="§"/>
            </a:pPr>
            <a:endParaRPr lang="ru-RU" sz="1700" dirty="0" smtClean="0">
              <a:latin typeface="Book Antiqua" pitchFamily="18" charset="0"/>
            </a:endParaRPr>
          </a:p>
          <a:p>
            <a:pPr marL="0" indent="0">
              <a:lnSpc>
                <a:spcPct val="120000"/>
              </a:lnSpc>
              <a:spcBef>
                <a:spcPts val="0"/>
              </a:spcBef>
              <a:buClrTx/>
              <a:buFont typeface="Wingdings" pitchFamily="2" charset="2"/>
              <a:buChar char="§"/>
            </a:pPr>
            <a:r>
              <a:rPr lang="ru-RU" sz="1700" dirty="0" smtClean="0">
                <a:latin typeface="Book Antiqua" pitchFamily="18" charset="0"/>
              </a:rPr>
              <a:t> в отношении лица, признанного в установленном законом порядке недееспособным, </a:t>
            </a:r>
            <a:r>
              <a:rPr lang="ru-RU" sz="1700" b="1" dirty="0" smtClean="0">
                <a:latin typeface="Book Antiqua" pitchFamily="18" charset="0"/>
              </a:rPr>
              <a:t>если такое лицо по своему состоянию не способно дать согласие на медицинское вмешательство</a:t>
            </a:r>
            <a:r>
              <a:rPr lang="ru-RU" sz="1700" dirty="0" smtClean="0">
                <a:latin typeface="Book Antiqua" pitchFamily="18" charset="0"/>
              </a:rPr>
              <a:t>;</a:t>
            </a:r>
          </a:p>
          <a:p>
            <a:pPr marL="0" indent="0">
              <a:lnSpc>
                <a:spcPct val="120000"/>
              </a:lnSpc>
              <a:spcBef>
                <a:spcPts val="0"/>
              </a:spcBef>
              <a:buClrTx/>
              <a:buFont typeface="Wingdings" pitchFamily="2" charset="2"/>
              <a:buChar char="§"/>
            </a:pPr>
            <a:endParaRPr lang="ru-RU" sz="1700" dirty="0" smtClean="0">
              <a:latin typeface="Book Antiqua" pitchFamily="18" charset="0"/>
            </a:endParaRPr>
          </a:p>
          <a:p>
            <a:pPr marL="0" indent="0">
              <a:lnSpc>
                <a:spcPct val="120000"/>
              </a:lnSpc>
              <a:spcBef>
                <a:spcPts val="0"/>
              </a:spcBef>
              <a:buClrTx/>
              <a:buFont typeface="Wingdings" pitchFamily="2" charset="2"/>
              <a:buChar char="§"/>
            </a:pPr>
            <a:r>
              <a:rPr lang="ru-RU" sz="1700" dirty="0" smtClean="0">
                <a:latin typeface="Book Antiqua" pitchFamily="18" charset="0"/>
              </a:rPr>
              <a:t> в отношении несовершеннолетнего больного наркоманией при оказании ему наркологической помощи или при медицинском освидетельствовании несовершеннолетнего в целях установления состояния наркотического либо иного токсического опьянения (за исключением случаев приобретения несовершеннолетними полной дееспособности до достижения ими восемнадцатилетнего возраста)</a:t>
            </a:r>
          </a:p>
          <a:p>
            <a:endParaRPr lang="ru-RU" sz="1600"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560840" cy="936104"/>
          </a:xfrm>
        </p:spPr>
        <p:txBody>
          <a:bodyPr>
            <a:normAutofit fontScale="90000"/>
          </a:bodyPr>
          <a:lstStyle/>
          <a:p>
            <a:pPr algn="r">
              <a:spcBef>
                <a:spcPts val="0"/>
              </a:spcBef>
            </a:pPr>
            <a:r>
              <a:rPr lang="ru-RU" sz="1600" b="1" i="1" dirty="0" smtClean="0">
                <a:solidFill>
                  <a:srgbClr val="9F212A"/>
                </a:solidFill>
                <a:latin typeface="Bookman Old Style" pitchFamily="18" charset="0"/>
              </a:rPr>
              <a:t/>
            </a:r>
            <a:br>
              <a:rPr lang="ru-RU" sz="1600" b="1" i="1" dirty="0" smtClean="0">
                <a:solidFill>
                  <a:srgbClr val="9F212A"/>
                </a:solidFill>
                <a:latin typeface="Bookman Old Style" pitchFamily="18" charset="0"/>
              </a:rPr>
            </a:br>
            <a:r>
              <a:rPr lang="ru-RU" sz="1600" b="1" i="1" dirty="0" smtClean="0">
                <a:solidFill>
                  <a:srgbClr val="9F212A"/>
                </a:solidFill>
                <a:latin typeface="Bookman Old Style" pitchFamily="18" charset="0"/>
              </a:rPr>
              <a:t/>
            </a:r>
            <a:br>
              <a:rPr lang="ru-RU" sz="1600" b="1" i="1" dirty="0" smtClean="0">
                <a:solidFill>
                  <a:srgbClr val="9F212A"/>
                </a:solidFill>
                <a:latin typeface="Bookman Old Style" pitchFamily="18" charset="0"/>
              </a:rPr>
            </a:br>
            <a:r>
              <a:rPr lang="ru-RU" sz="1600" b="1" i="1" dirty="0" smtClean="0">
                <a:solidFill>
                  <a:srgbClr val="9F212A"/>
                </a:solidFill>
                <a:latin typeface="Bookman Old Style" pitchFamily="18" charset="0"/>
              </a:rPr>
              <a:t/>
            </a:r>
            <a:br>
              <a:rPr lang="ru-RU" sz="1600" b="1" i="1" dirty="0" smtClean="0">
                <a:solidFill>
                  <a:srgbClr val="9F212A"/>
                </a:solidFill>
                <a:latin typeface="Bookman Old Style" pitchFamily="18" charset="0"/>
              </a:rPr>
            </a:br>
            <a:r>
              <a:rPr lang="ru-RU" sz="1600" b="1" i="1" dirty="0" smtClean="0">
                <a:solidFill>
                  <a:srgbClr val="9F212A"/>
                </a:solidFill>
                <a:latin typeface="Bookman Old Style" pitchFamily="18" charset="0"/>
              </a:rPr>
              <a:t> </a:t>
            </a:r>
            <a:r>
              <a:rPr lang="ru-RU" sz="1800" b="1" i="1" dirty="0" smtClean="0">
                <a:latin typeface="Bookman Old Style" pitchFamily="18" charset="0"/>
              </a:rPr>
              <a:t>ОСНОВАНИЯ  МЕДИЦИНСКОГО ВМЕШАТЕЛЬСТВА БЕЗ СОГЛАСИЯ ГРАЖДАНИНА, ОДНОГО ИЗ РОДИТЕЛЕЙ ИЛИ ИНОГО ЗАКОННОГО ПРЕДСТАВИТЕЛЯ </a:t>
            </a:r>
            <a:br>
              <a:rPr lang="ru-RU" sz="1800" b="1" i="1" dirty="0" smtClean="0">
                <a:latin typeface="Bookman Old Style" pitchFamily="18" charset="0"/>
              </a:rPr>
            </a:br>
            <a:endParaRPr lang="ru-RU" sz="1800" b="1" i="1" dirty="0">
              <a:latin typeface="Bookman Old Style" pitchFamily="18" charset="0"/>
            </a:endParaRPr>
          </a:p>
        </p:txBody>
      </p:sp>
      <p:sp>
        <p:nvSpPr>
          <p:cNvPr id="3" name="Содержимое 2"/>
          <p:cNvSpPr>
            <a:spLocks noGrp="1"/>
          </p:cNvSpPr>
          <p:nvPr>
            <p:ph idx="1"/>
          </p:nvPr>
        </p:nvSpPr>
        <p:spPr>
          <a:xfrm>
            <a:off x="179512" y="1628800"/>
            <a:ext cx="8784976" cy="5040560"/>
          </a:xfrm>
        </p:spPr>
        <p:txBody>
          <a:bodyPr>
            <a:normAutofit/>
          </a:bodyPr>
          <a:lstStyle/>
          <a:p>
            <a:pPr marL="0" indent="0">
              <a:spcBef>
                <a:spcPts val="0"/>
              </a:spcBef>
              <a:buClrTx/>
              <a:buFont typeface="Wingdings" pitchFamily="2" charset="2"/>
              <a:buChar char="§"/>
            </a:pPr>
            <a:r>
              <a:rPr lang="ru-RU" sz="1800" dirty="0" smtClean="0">
                <a:latin typeface="Book Antiqua" pitchFamily="18" charset="0"/>
              </a:rPr>
              <a:t> если медицинское вмешательство необходимо по экстренным показаниям для устранения угрозы жизни человека и если его состояние не позволяет выразить свою волю</a:t>
            </a:r>
          </a:p>
          <a:p>
            <a:pPr marL="0" indent="0">
              <a:spcBef>
                <a:spcPts val="0"/>
              </a:spcBef>
              <a:buClrTx/>
              <a:buFont typeface="Wingdings" pitchFamily="2" charset="2"/>
              <a:buChar char="§"/>
            </a:pPr>
            <a:endParaRPr lang="ru-RU" sz="1800" dirty="0" smtClean="0">
              <a:latin typeface="Book Antiqua" pitchFamily="18" charset="0"/>
            </a:endParaRPr>
          </a:p>
          <a:p>
            <a:pPr marL="0" indent="0">
              <a:spcBef>
                <a:spcPts val="0"/>
              </a:spcBef>
              <a:buClrTx/>
              <a:buFont typeface="Wingdings" pitchFamily="2" charset="2"/>
              <a:buChar char="§"/>
            </a:pPr>
            <a:r>
              <a:rPr lang="ru-RU" sz="1800" dirty="0" smtClean="0">
                <a:latin typeface="Book Antiqua" pitchFamily="18" charset="0"/>
              </a:rPr>
              <a:t> отсутствуют законные представители лиц, не достигших 15 лет ( больных наркоманией – 16 лет) или недееспособных лиц</a:t>
            </a:r>
          </a:p>
          <a:p>
            <a:pPr marL="0" indent="0">
              <a:spcBef>
                <a:spcPts val="0"/>
              </a:spcBef>
              <a:buClrTx/>
              <a:buFont typeface="Wingdings" pitchFamily="2" charset="2"/>
              <a:buChar char="§"/>
            </a:pPr>
            <a:endParaRPr lang="ru-RU" sz="1800" dirty="0" smtClean="0">
              <a:latin typeface="Book Antiqua" pitchFamily="18" charset="0"/>
            </a:endParaRPr>
          </a:p>
          <a:p>
            <a:pPr marL="0" indent="0">
              <a:spcBef>
                <a:spcPts val="0"/>
              </a:spcBef>
              <a:buClrTx/>
              <a:buFont typeface="Wingdings" pitchFamily="2" charset="2"/>
              <a:buChar char="§"/>
            </a:pPr>
            <a:r>
              <a:rPr lang="ru-RU" sz="1800" dirty="0" smtClean="0">
                <a:latin typeface="Book Antiqua" pitchFamily="18" charset="0"/>
              </a:rPr>
              <a:t> в отношении лиц, страдающих заболеваниями, представляющими опасность для окружающих;</a:t>
            </a:r>
          </a:p>
          <a:p>
            <a:pPr marL="0" indent="0">
              <a:spcBef>
                <a:spcPts val="0"/>
              </a:spcBef>
              <a:buClrTx/>
              <a:buFont typeface="Wingdings" pitchFamily="2" charset="2"/>
              <a:buChar char="§"/>
            </a:pPr>
            <a:endParaRPr lang="ru-RU" sz="1800" dirty="0" smtClean="0">
              <a:latin typeface="Book Antiqua" pitchFamily="18" charset="0"/>
            </a:endParaRPr>
          </a:p>
          <a:p>
            <a:pPr marL="0" indent="0">
              <a:spcBef>
                <a:spcPts val="0"/>
              </a:spcBef>
              <a:buClrTx/>
              <a:buFont typeface="Wingdings" pitchFamily="2" charset="2"/>
              <a:buChar char="§"/>
            </a:pPr>
            <a:r>
              <a:rPr lang="ru-RU" sz="1800" dirty="0" smtClean="0">
                <a:latin typeface="Book Antiqua" pitchFamily="18" charset="0"/>
              </a:rPr>
              <a:t> в отношении лиц, страдающих тяжелыми психическими расстройствами; </a:t>
            </a:r>
          </a:p>
          <a:p>
            <a:pPr marL="0" indent="0">
              <a:spcBef>
                <a:spcPts val="0"/>
              </a:spcBef>
              <a:buClrTx/>
              <a:buFont typeface="Wingdings" pitchFamily="2" charset="2"/>
              <a:buChar char="§"/>
            </a:pPr>
            <a:endParaRPr lang="ru-RU" sz="1800" dirty="0" smtClean="0">
              <a:latin typeface="Book Antiqua" pitchFamily="18" charset="0"/>
            </a:endParaRPr>
          </a:p>
          <a:p>
            <a:pPr marL="0" indent="0">
              <a:spcBef>
                <a:spcPts val="0"/>
              </a:spcBef>
              <a:buClrTx/>
              <a:buFont typeface="Wingdings" pitchFamily="2" charset="2"/>
              <a:buChar char="§"/>
            </a:pPr>
            <a:r>
              <a:rPr lang="ru-RU" sz="1800" dirty="0" smtClean="0">
                <a:latin typeface="Book Antiqua" pitchFamily="18" charset="0"/>
              </a:rPr>
              <a:t> в отношении лиц, совершивших общественно опасные деяния (преступления);</a:t>
            </a:r>
          </a:p>
          <a:p>
            <a:pPr marL="0" indent="0">
              <a:spcBef>
                <a:spcPts val="0"/>
              </a:spcBef>
              <a:buClrTx/>
              <a:buFont typeface="Wingdings" pitchFamily="2" charset="2"/>
              <a:buChar char="§"/>
            </a:pPr>
            <a:endParaRPr lang="ru-RU" sz="1800" dirty="0" smtClean="0">
              <a:latin typeface="Book Antiqua" pitchFamily="18" charset="0"/>
            </a:endParaRPr>
          </a:p>
          <a:p>
            <a:pPr marL="0" indent="0">
              <a:spcBef>
                <a:spcPts val="0"/>
              </a:spcBef>
              <a:buClrTx/>
              <a:buFont typeface="Wingdings" pitchFamily="2" charset="2"/>
              <a:buChar char="§"/>
            </a:pPr>
            <a:r>
              <a:rPr lang="ru-RU" sz="1800" dirty="0" smtClean="0">
                <a:latin typeface="Book Antiqua" pitchFamily="18" charset="0"/>
              </a:rPr>
              <a:t> при проведении судебно-медицинской экспертизы и (или) судебно-психиатрической экспертизы</a:t>
            </a:r>
          </a:p>
          <a:p>
            <a:pPr>
              <a:buNone/>
            </a:pPr>
            <a:endParaRPr lang="ru-RU" dirty="0" smtClean="0"/>
          </a:p>
          <a:p>
            <a:pPr>
              <a:buNone/>
            </a:pPr>
            <a:endParaRPr lang="ru-RU" dirty="0" smtClean="0"/>
          </a:p>
          <a:p>
            <a:pPr>
              <a:buNone/>
            </a:pPr>
            <a:endParaRPr lang="ru-RU" dirty="0" smtClean="0"/>
          </a:p>
          <a:p>
            <a:endParaRPr lang="ru-RU"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88968"/>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r>
                        <a:rPr lang="ru-RU" sz="1800" dirty="0" smtClean="0">
                          <a:solidFill>
                            <a:schemeClr val="bg1"/>
                          </a:solidFill>
                          <a:effectLst>
                            <a:outerShdw blurRad="38100" dist="38100" dir="2700000" algn="tl">
                              <a:srgbClr val="000000">
                                <a:alpha val="43137"/>
                              </a:srgbClr>
                            </a:outerShdw>
                          </a:effectLst>
                          <a:latin typeface="Book Antiqua" pitchFamily="18" charset="0"/>
                        </a:rPr>
                        <a:t>СИСТЕМА ЗАКОНОДАТЕЛЬСТВА В СФЕРЕ ЗДРАВООХРАНЕНИЯ</a:t>
                      </a:r>
                    </a:p>
                  </a:txBody>
                  <a:tcPr anchor="ctr">
                    <a:solidFill>
                      <a:srgbClr val="000066"/>
                    </a:solidFill>
                  </a:tcPr>
                </a:tc>
              </a:tr>
              <a:tr h="5934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txBody>
                  <a:tcPr marT="0" marB="0" anchor="ctr">
                    <a:solidFill>
                      <a:schemeClr val="accent3">
                        <a:lumMod val="95000"/>
                      </a:schemeClr>
                    </a:solidFill>
                  </a:tcPr>
                </a:tc>
              </a:tr>
              <a:tr h="5699272">
                <a:tc>
                  <a:txBody>
                    <a:bodyPr/>
                    <a:lstStyle/>
                    <a:p>
                      <a:pPr indent="432000">
                        <a:spcAft>
                          <a:spcPts val="600"/>
                        </a:spcAft>
                        <a:buFont typeface="Wingdings" pitchFamily="2" charset="2"/>
                        <a:buNone/>
                        <a:defRPr/>
                      </a:pPr>
                      <a:r>
                        <a:rPr lang="ru-RU" sz="2000" b="1" dirty="0" smtClean="0">
                          <a:solidFill>
                            <a:schemeClr val="tx1"/>
                          </a:solidFill>
                          <a:latin typeface="Book Antiqua" pitchFamily="18" charset="0"/>
                        </a:rPr>
                        <a:t>КОДЕКС РФ ОБ АДМИНИСТРАТИВНЫХ ПРАВОНАРУШЕНИЯХ</a:t>
                      </a:r>
                    </a:p>
                    <a:p>
                      <a:pPr indent="432000">
                        <a:spcAft>
                          <a:spcPts val="600"/>
                        </a:spcAft>
                        <a:buFont typeface="Wingdings" pitchFamily="2" charset="2"/>
                        <a:buNone/>
                        <a:defRPr/>
                      </a:pPr>
                      <a:r>
                        <a:rPr lang="ru-RU" b="1" dirty="0" smtClean="0">
                          <a:solidFill>
                            <a:schemeClr val="tx1"/>
                          </a:solidFill>
                          <a:latin typeface="Book Antiqua" pitchFamily="18" charset="0"/>
                        </a:rPr>
                        <a:t>от 30 декабря 2001 года № 195-ФЗ</a:t>
                      </a:r>
                      <a:endParaRPr lang="ru-RU" sz="1600" b="1" dirty="0" smtClean="0">
                        <a:solidFill>
                          <a:schemeClr val="tx1"/>
                        </a:solidFill>
                        <a:latin typeface="Book Antiqua" pitchFamily="18" charset="0"/>
                      </a:endParaRPr>
                    </a:p>
                    <a:p>
                      <a:endParaRPr lang="ru-RU" sz="1600" b="1" kern="1200" baseline="0" dirty="0" smtClean="0">
                        <a:solidFill>
                          <a:schemeClr val="tx1"/>
                        </a:solidFill>
                        <a:latin typeface="Book Antiqua" pitchFamily="18" charset="0"/>
                        <a:ea typeface="+mn-ea"/>
                        <a:cs typeface="+mn-cs"/>
                      </a:endParaRPr>
                    </a:p>
                    <a:p>
                      <a:r>
                        <a:rPr lang="ru-RU" sz="1600" b="1" kern="1200" baseline="0" dirty="0" smtClean="0">
                          <a:solidFill>
                            <a:schemeClr val="tx1"/>
                          </a:solidFill>
                          <a:latin typeface="Book Antiqua" pitchFamily="18" charset="0"/>
                          <a:ea typeface="+mn-ea"/>
                          <a:cs typeface="+mn-cs"/>
                        </a:rPr>
                        <a:t>Статья 13.11. Нарушение установленного законом порядка сбора, хранения, использования или распространения информации о гражданах (персональных данных)</a:t>
                      </a:r>
                    </a:p>
                    <a:p>
                      <a:r>
                        <a:rPr lang="ru-RU" sz="1600" baseline="0" dirty="0" smtClean="0">
                          <a:solidFill>
                            <a:schemeClr val="tx1"/>
                          </a:solidFill>
                          <a:latin typeface="Book Antiqua" pitchFamily="18" charset="0"/>
                        </a:rPr>
                        <a:t>Нарушение установленного законом порядка сбора, хранения, использования или распространения информации о гражданах (персональных данных) -</a:t>
                      </a:r>
                    </a:p>
                    <a:p>
                      <a:endParaRPr lang="ru-RU" sz="1600" baseline="0" dirty="0" smtClean="0">
                        <a:solidFill>
                          <a:schemeClr val="tx1"/>
                        </a:solidFill>
                        <a:latin typeface="Book Antiqua" pitchFamily="18" charset="0"/>
                      </a:endParaRPr>
                    </a:p>
                    <a:p>
                      <a:r>
                        <a:rPr lang="ru-RU" sz="1600" b="1" i="1" baseline="0" dirty="0" smtClean="0">
                          <a:solidFill>
                            <a:schemeClr val="tx1"/>
                          </a:solidFill>
                          <a:latin typeface="Book Antiqua" pitchFamily="18" charset="0"/>
                        </a:rPr>
                        <a:t>влечет предупреждение или наложение административного штрафа на граждан в размере от трехсот до пятисот рублей; на должностных лиц - от пятисот до одной тысячи рублей; на юридических лиц - от пяти тысяч до десяти тысяч рублей.</a:t>
                      </a:r>
                    </a:p>
                    <a:p>
                      <a:endParaRPr lang="ru-RU" sz="1600" baseline="0" dirty="0" smtClean="0">
                        <a:solidFill>
                          <a:schemeClr val="tx1"/>
                        </a:solidFill>
                        <a:latin typeface="Book Antiqua" pitchFamily="18" charset="0"/>
                      </a:endParaRPr>
                    </a:p>
                    <a:p>
                      <a:r>
                        <a:rPr lang="ru-RU" sz="1600" b="1" kern="1200" baseline="0" dirty="0" smtClean="0">
                          <a:solidFill>
                            <a:schemeClr val="tx1"/>
                          </a:solidFill>
                          <a:latin typeface="Book Antiqua" pitchFamily="18" charset="0"/>
                          <a:ea typeface="+mn-ea"/>
                          <a:cs typeface="+mn-cs"/>
                        </a:rPr>
                        <a:t>Статья 13.14. Разглашение информации с ограниченным доступом</a:t>
                      </a:r>
                    </a:p>
                    <a:p>
                      <a:r>
                        <a:rPr lang="ru-RU" sz="1600" baseline="0" dirty="0" smtClean="0">
                          <a:solidFill>
                            <a:schemeClr val="tx1"/>
                          </a:solidFill>
                          <a:latin typeface="Book Antiqua" pitchFamily="18" charset="0"/>
                        </a:rPr>
                        <a:t>Разглашение информации, доступ к которой ограничен федеральным законом (за исключением случаев, если разглашение такой информации влечет уголовную ответственность), лицом, получившим доступ к такой информации в связи с исполнением служебных или профессиональных обязанностей,</a:t>
                      </a:r>
                    </a:p>
                    <a:p>
                      <a:endParaRPr lang="ru-RU" sz="1600" kern="1200" baseline="0" dirty="0" smtClean="0">
                        <a:solidFill>
                          <a:schemeClr val="tx1"/>
                        </a:solidFill>
                        <a:latin typeface="Book Antiqua" pitchFamily="18" charset="0"/>
                        <a:ea typeface="+mn-ea"/>
                        <a:cs typeface="+mn-cs"/>
                        <a:hlinkClick r:id=""/>
                      </a:endParaRPr>
                    </a:p>
                    <a:p>
                      <a:r>
                        <a:rPr lang="ru-RU" sz="1600" b="1" i="1" baseline="0" dirty="0" smtClean="0">
                          <a:solidFill>
                            <a:schemeClr val="tx1"/>
                          </a:solidFill>
                          <a:latin typeface="Book Antiqua" pitchFamily="18" charset="0"/>
                        </a:rPr>
                        <a:t>влечет наложение административного штрафа на граждан в размере от пятисот до одной тысячи рублей; на должностных лиц - от четырех тысяч до пяти тысяч рублей.</a:t>
                      </a:r>
                    </a:p>
                    <a:p>
                      <a:endParaRPr lang="ru-RU" sz="1600" b="1" i="1" baseline="0" dirty="0" smtClean="0">
                        <a:solidFill>
                          <a:schemeClr val="tx1"/>
                        </a:solidFill>
                        <a:latin typeface="Book Antiqua" pitchFamily="18" charset="0"/>
                      </a:endParaRPr>
                    </a:p>
                    <a:p>
                      <a:endParaRPr lang="ru-RU" sz="1800" baseline="0" dirty="0" smtClean="0">
                        <a:solidFill>
                          <a:schemeClr val="tx1"/>
                        </a:solidFill>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705112"/>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endParaRPr lang="ru-RU" sz="1800" dirty="0" smtClean="0">
                        <a:solidFill>
                          <a:schemeClr val="bg1"/>
                        </a:solidFill>
                        <a:effectLst/>
                        <a:latin typeface="Book Antiqua" pitchFamily="18" charset="0"/>
                      </a:endParaRPr>
                    </a:p>
                    <a:p>
                      <a:pPr algn="ctr">
                        <a:lnSpc>
                          <a:spcPct val="100000"/>
                        </a:lnSpc>
                        <a:spcAft>
                          <a:spcPts val="0"/>
                        </a:spcAft>
                      </a:pPr>
                      <a:r>
                        <a:rPr lang="ru-RU" sz="2400" b="1" dirty="0" smtClean="0">
                          <a:solidFill>
                            <a:schemeClr val="bg1"/>
                          </a:solidFill>
                          <a:latin typeface="Bookman Old Style" pitchFamily="18" charset="0"/>
                        </a:rPr>
                        <a:t>СОБЛЮДЕНИЕ ВРАЧЕБНОЙ ТАЙНЫ </a:t>
                      </a:r>
                    </a:p>
                    <a:p>
                      <a:pPr algn="ctr">
                        <a:lnSpc>
                          <a:spcPct val="100000"/>
                        </a:lnSpc>
                        <a:spcAft>
                          <a:spcPts val="0"/>
                        </a:spcAft>
                      </a:pPr>
                      <a:endParaRPr lang="ru-RU" sz="1800" dirty="0" smtClean="0">
                        <a:solidFill>
                          <a:schemeClr val="bg1"/>
                        </a:solidFill>
                        <a:effectLst/>
                        <a:latin typeface="Book Antiqua" pitchFamily="18" charset="0"/>
                      </a:endParaRPr>
                    </a:p>
                  </a:txBody>
                  <a:tcPr anchor="ctr">
                    <a:solidFill>
                      <a:srgbClr val="000066"/>
                    </a:solidFill>
                  </a:tcPr>
                </a:tc>
              </a:tr>
              <a:tr h="5699272">
                <a:tc>
                  <a:txBody>
                    <a:bodyPr/>
                    <a:lstStyle/>
                    <a:p>
                      <a:pPr algn="l">
                        <a:defRPr/>
                      </a:pPr>
                      <a:endParaRPr lang="ru-RU" sz="1800" dirty="0" smtClean="0">
                        <a:solidFill>
                          <a:schemeClr val="accent6">
                            <a:lumMod val="50000"/>
                          </a:schemeClr>
                        </a:solidFill>
                        <a:latin typeface="Book Antiqua" pitchFamily="18" charset="0"/>
                      </a:endParaRPr>
                    </a:p>
                    <a:p>
                      <a:pPr marL="0" lvl="2" algn="l">
                        <a:defRPr/>
                      </a:pPr>
                      <a:r>
                        <a:rPr lang="ru-RU" sz="1800" b="1" dirty="0" smtClean="0">
                          <a:latin typeface="Book Antiqua" pitchFamily="18" charset="0"/>
                        </a:rPr>
                        <a:t>Федеральный закон от 21 ноября 2011 г. N 323-ФЗ </a:t>
                      </a:r>
                      <a:r>
                        <a:rPr lang="ru-RU" sz="1800" b="1" baseline="0" dirty="0" smtClean="0">
                          <a:latin typeface="Book Antiqua" pitchFamily="18" charset="0"/>
                        </a:rPr>
                        <a:t> </a:t>
                      </a:r>
                      <a:r>
                        <a:rPr lang="ru-RU" sz="1800" b="1" dirty="0" smtClean="0">
                          <a:latin typeface="Book Antiqua" pitchFamily="18" charset="0"/>
                        </a:rPr>
                        <a:t>«Об основах охраны здоровья граждан в Российской Федерации»  </a:t>
                      </a:r>
                    </a:p>
                    <a:p>
                      <a:endParaRPr lang="ru-RU" sz="1800" b="1" kern="1200" baseline="0" dirty="0" smtClean="0">
                        <a:solidFill>
                          <a:schemeClr val="dk1"/>
                        </a:solidFill>
                        <a:latin typeface="Book Antiqua" pitchFamily="18" charset="0"/>
                        <a:ea typeface="+mn-ea"/>
                        <a:cs typeface="+mn-cs"/>
                      </a:endParaRPr>
                    </a:p>
                    <a:p>
                      <a:r>
                        <a:rPr lang="ru-RU" sz="1800" b="1" kern="1200" baseline="0" dirty="0" smtClean="0">
                          <a:solidFill>
                            <a:schemeClr val="dk1"/>
                          </a:solidFill>
                          <a:latin typeface="Book Antiqua" pitchFamily="18" charset="0"/>
                          <a:ea typeface="+mn-ea"/>
                          <a:cs typeface="+mn-cs"/>
                        </a:rPr>
                        <a:t>Статья 4. Основные принципы охраны здоровья</a:t>
                      </a:r>
                      <a:endParaRPr lang="ru-RU" sz="1800" baseline="0" dirty="0" smtClean="0">
                        <a:latin typeface="Book Antiqu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baseline="0" dirty="0" smtClean="0">
                          <a:latin typeface="Book Antiqua" pitchFamily="18" charset="0"/>
                        </a:rPr>
                        <a:t>9) соблюдение врачебной тайны</a:t>
                      </a:r>
                    </a:p>
                    <a:p>
                      <a:pPr algn="l">
                        <a:defRPr/>
                      </a:pPr>
                      <a:endParaRPr lang="ru-RU" sz="1800" dirty="0" smtClean="0">
                        <a:solidFill>
                          <a:schemeClr val="accent6">
                            <a:lumMod val="50000"/>
                          </a:schemeClr>
                        </a:solidFill>
                        <a:latin typeface="Book Antiqua" pitchFamily="18" charset="0"/>
                      </a:endParaRPr>
                    </a:p>
                    <a:p>
                      <a:r>
                        <a:rPr lang="ru-RU" sz="1800" b="1" kern="1200" baseline="0" dirty="0" smtClean="0">
                          <a:solidFill>
                            <a:schemeClr val="dk1"/>
                          </a:solidFill>
                          <a:latin typeface="Book Antiqua" pitchFamily="18" charset="0"/>
                          <a:ea typeface="+mn-ea"/>
                          <a:cs typeface="+mn-cs"/>
                        </a:rPr>
                        <a:t>Статья 13. Соблюдение врачебной тайны</a:t>
                      </a:r>
                    </a:p>
                    <a:p>
                      <a:endParaRPr lang="ru-RU" sz="1800" baseline="0" dirty="0" smtClean="0">
                        <a:latin typeface="Book Antiqua" pitchFamily="18" charset="0"/>
                      </a:endParaRPr>
                    </a:p>
                    <a:p>
                      <a:r>
                        <a:rPr lang="ru-RU" sz="1800" b="1" kern="1200" baseline="0" dirty="0" smtClean="0">
                          <a:solidFill>
                            <a:schemeClr val="dk1"/>
                          </a:solidFill>
                          <a:latin typeface="Book Antiqua" pitchFamily="18" charset="0"/>
                          <a:ea typeface="+mn-ea"/>
                          <a:cs typeface="+mn-cs"/>
                        </a:rPr>
                        <a:t>Статья 73. Обязанности медицинских работников и фармацевтических работников</a:t>
                      </a:r>
                      <a:endParaRPr lang="ru-RU" sz="1800" baseline="0" dirty="0" smtClean="0">
                        <a:latin typeface="Book Antiqu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baseline="0" dirty="0" smtClean="0">
                          <a:latin typeface="Book Antiqua" pitchFamily="18" charset="0"/>
                        </a:rPr>
                        <a:t>2) соблюдать врачебную тайну</a:t>
                      </a:r>
                    </a:p>
                    <a:p>
                      <a:endParaRPr lang="ru-RU" sz="1800" b="1" kern="1200" baseline="0" dirty="0" smtClean="0">
                        <a:solidFill>
                          <a:schemeClr val="dk1"/>
                        </a:solidFill>
                        <a:latin typeface="Book Antiqua" pitchFamily="18" charset="0"/>
                        <a:ea typeface="+mn-ea"/>
                        <a:cs typeface="+mn-cs"/>
                      </a:endParaRPr>
                    </a:p>
                    <a:p>
                      <a:r>
                        <a:rPr lang="ru-RU" sz="1800" b="1" kern="1200" baseline="0" dirty="0" smtClean="0">
                          <a:solidFill>
                            <a:schemeClr val="dk1"/>
                          </a:solidFill>
                          <a:latin typeface="Book Antiqua" pitchFamily="18" charset="0"/>
                          <a:ea typeface="+mn-ea"/>
                          <a:cs typeface="+mn-cs"/>
                        </a:rPr>
                        <a:t>Статья 79. Обязанности медицинских организаций</a:t>
                      </a:r>
                      <a:endParaRPr lang="ru-RU" sz="1800" baseline="0" dirty="0" smtClean="0">
                        <a:latin typeface="Book Antiqu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baseline="0" dirty="0" smtClean="0">
                          <a:latin typeface="Book Antiqua" pitchFamily="18" charset="0"/>
                        </a:rPr>
                        <a:t>4) соблюдать врачебную тайну, в том числе конфиденциальность персональных данных, используемых в медицинских информационных системах</a:t>
                      </a:r>
                    </a:p>
                    <a:p>
                      <a:endParaRPr lang="ru-RU" sz="1800" b="1" i="1" baseline="0" dirty="0" smtClean="0">
                        <a:solidFill>
                          <a:schemeClr val="tx1"/>
                        </a:solidFill>
                        <a:latin typeface="Book Antiqua"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7223760"/>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endParaRPr lang="ru-RU" sz="1800" dirty="0" smtClean="0">
                        <a:solidFill>
                          <a:schemeClr val="bg1"/>
                        </a:solidFill>
                        <a:effectLst/>
                        <a:latin typeface="Bookman Old Style" pitchFamily="18" charset="0"/>
                      </a:endParaRPr>
                    </a:p>
                    <a:p>
                      <a:pPr algn="ctr">
                        <a:lnSpc>
                          <a:spcPct val="100000"/>
                        </a:lnSpc>
                        <a:spcAft>
                          <a:spcPts val="0"/>
                        </a:spcAft>
                      </a:pPr>
                      <a:r>
                        <a:rPr lang="ru-RU" sz="2400" dirty="0" smtClean="0">
                          <a:solidFill>
                            <a:schemeClr val="bg1"/>
                          </a:solidFill>
                          <a:latin typeface="Bookman Old Style" pitchFamily="18" charset="0"/>
                        </a:rPr>
                        <a:t>СОБЛЮДЕНИЕ ВРАЧЕБНОЙ ТАЙНЫ </a:t>
                      </a:r>
                    </a:p>
                    <a:p>
                      <a:pPr algn="ctr">
                        <a:lnSpc>
                          <a:spcPct val="100000"/>
                        </a:lnSpc>
                        <a:spcAft>
                          <a:spcPts val="0"/>
                        </a:spcAft>
                      </a:pPr>
                      <a:endParaRPr lang="ru-RU" sz="1800" dirty="0" smtClean="0">
                        <a:solidFill>
                          <a:schemeClr val="bg1"/>
                        </a:solidFill>
                        <a:effectLst/>
                        <a:latin typeface="Bookman Old Style" pitchFamily="18" charset="0"/>
                      </a:endParaRPr>
                    </a:p>
                  </a:txBody>
                  <a:tcPr anchor="ctr">
                    <a:solidFill>
                      <a:srgbClr val="000066"/>
                    </a:solidFill>
                  </a:tcPr>
                </a:tc>
              </a:tr>
              <a:tr h="5699272">
                <a:tc>
                  <a:txBody>
                    <a:bodyPr/>
                    <a:lstStyle/>
                    <a:p>
                      <a:pPr algn="l">
                        <a:defRPr/>
                      </a:pPr>
                      <a:endParaRPr lang="ru-RU" sz="1600" dirty="0" smtClean="0">
                        <a:solidFill>
                          <a:schemeClr val="accent6">
                            <a:lumMod val="50000"/>
                          </a:schemeClr>
                        </a:solidFill>
                        <a:latin typeface="Book Antiqua" pitchFamily="18" charset="0"/>
                      </a:endParaRPr>
                    </a:p>
                    <a:p>
                      <a:pPr algn="l">
                        <a:defRPr/>
                      </a:pPr>
                      <a:r>
                        <a:rPr lang="ru-RU" sz="1600" dirty="0" smtClean="0">
                          <a:solidFill>
                            <a:schemeClr val="tx1"/>
                          </a:solidFill>
                          <a:latin typeface="Book Antiqua" pitchFamily="18" charset="0"/>
                        </a:rPr>
                        <a:t>Врачебная тайна - сведения о факте обращения гражданина за оказанием медицинской помощи, состоянии его здоровья и диагнозе, </a:t>
                      </a:r>
                      <a:r>
                        <a:rPr lang="ru-RU" sz="1600" b="1" dirty="0" smtClean="0">
                          <a:solidFill>
                            <a:schemeClr val="tx1"/>
                          </a:solidFill>
                          <a:latin typeface="Book Antiqua" pitchFamily="18" charset="0"/>
                        </a:rPr>
                        <a:t>иные сведения</a:t>
                      </a:r>
                      <a:r>
                        <a:rPr lang="ru-RU" sz="1600" dirty="0" smtClean="0">
                          <a:solidFill>
                            <a:schemeClr val="tx1"/>
                          </a:solidFill>
                          <a:latin typeface="Book Antiqua" pitchFamily="18" charset="0"/>
                        </a:rPr>
                        <a:t>, полученные при его медицинском обследовании и лечении</a:t>
                      </a:r>
                    </a:p>
                    <a:p>
                      <a:pPr algn="l">
                        <a:defRPr/>
                      </a:pPr>
                      <a:endParaRPr lang="ru-RU" sz="1600" dirty="0" smtClean="0">
                        <a:solidFill>
                          <a:schemeClr val="tx1"/>
                        </a:solidFill>
                        <a:latin typeface="Book Antiqua" pitchFamily="18" charset="0"/>
                      </a:endParaRPr>
                    </a:p>
                    <a:p>
                      <a:pPr algn="l">
                        <a:defRPr/>
                      </a:pPr>
                      <a:r>
                        <a:rPr lang="ru-RU" sz="1600" b="1" dirty="0" smtClean="0">
                          <a:solidFill>
                            <a:schemeClr val="tx1"/>
                          </a:solidFill>
                          <a:latin typeface="Book Antiqua" pitchFamily="18" charset="0"/>
                        </a:rPr>
                        <a:t>Обязаны соблюдать врачебную тайну- </a:t>
                      </a:r>
                      <a:r>
                        <a:rPr lang="ru-RU" sz="1600" dirty="0" smtClean="0">
                          <a:solidFill>
                            <a:schemeClr val="tx1"/>
                          </a:solidFill>
                          <a:latin typeface="Book Antiqua" pitchFamily="18" charset="0"/>
                        </a:rPr>
                        <a:t>лица, которым сведения, составляющие врачебную тайну стали известны при обучении, исполнении трудовых, должностных, служебных и иных обязанностей.</a:t>
                      </a:r>
                    </a:p>
                    <a:p>
                      <a:pPr algn="l">
                        <a:defRPr/>
                      </a:pPr>
                      <a:endParaRPr lang="ru-RU" sz="1600" b="1" dirty="0" smtClean="0">
                        <a:solidFill>
                          <a:schemeClr val="tx1"/>
                        </a:solidFill>
                        <a:latin typeface="Book Antiqua" pitchFamily="18" charset="0"/>
                      </a:endParaRPr>
                    </a:p>
                    <a:p>
                      <a:pPr algn="l">
                        <a:defRPr/>
                      </a:pPr>
                      <a:r>
                        <a:rPr lang="ru-RU" sz="1600" b="1" dirty="0" smtClean="0">
                          <a:solidFill>
                            <a:schemeClr val="tx1"/>
                          </a:solidFill>
                          <a:latin typeface="Book Antiqua" pitchFamily="18" charset="0"/>
                        </a:rPr>
                        <a:t>ОСОБЕННОСТИ РАЗГЛАШЕНИЯ СВЕДЕНИЙ, СОСТАВЛЯЮЩИХ ВРАЧЕБНУЮ ТАЙНУ</a:t>
                      </a:r>
                    </a:p>
                    <a:p>
                      <a:pPr algn="l">
                        <a:defRPr/>
                      </a:pPr>
                      <a:endParaRPr lang="ru-RU" sz="1600" dirty="0" smtClean="0">
                        <a:solidFill>
                          <a:schemeClr val="tx1"/>
                        </a:solidFill>
                        <a:latin typeface="Book Antiqua" pitchFamily="18" charset="0"/>
                      </a:endParaRPr>
                    </a:p>
                    <a:p>
                      <a:pPr algn="l">
                        <a:defRPr/>
                      </a:pPr>
                      <a:r>
                        <a:rPr lang="ru-RU" sz="1600" dirty="0" smtClean="0">
                          <a:solidFill>
                            <a:schemeClr val="tx1"/>
                          </a:solidFill>
                          <a:latin typeface="Book Antiqua" pitchFamily="18" charset="0"/>
                        </a:rPr>
                        <a:t>Не допускается разглашение сведений, составляющих врачебную тайну, </a:t>
                      </a:r>
                      <a:r>
                        <a:rPr lang="ru-RU" sz="1600" b="1" dirty="0" smtClean="0">
                          <a:solidFill>
                            <a:schemeClr val="tx1"/>
                          </a:solidFill>
                          <a:latin typeface="Book Antiqua" pitchFamily="18" charset="0"/>
                        </a:rPr>
                        <a:t>в том числе после смерти человека</a:t>
                      </a:r>
                    </a:p>
                    <a:p>
                      <a:pPr algn="l">
                        <a:defRPr/>
                      </a:pPr>
                      <a:endParaRPr lang="ru-RU" sz="1600" b="1" dirty="0" smtClean="0">
                        <a:solidFill>
                          <a:schemeClr val="tx1"/>
                        </a:solidFill>
                        <a:latin typeface="Book Antiqua" pitchFamily="18" charset="0"/>
                      </a:endParaRPr>
                    </a:p>
                    <a:p>
                      <a:pPr algn="l">
                        <a:defRPr/>
                      </a:pPr>
                      <a:r>
                        <a:rPr lang="ru-RU" sz="1600" b="1" dirty="0" smtClean="0">
                          <a:solidFill>
                            <a:schemeClr val="tx1"/>
                          </a:solidFill>
                          <a:latin typeface="Book Antiqua" pitchFamily="18" charset="0"/>
                        </a:rPr>
                        <a:t>С письменного согласия гражданина или его законного представителя допускается разглашение врачебной тайны:</a:t>
                      </a:r>
                    </a:p>
                    <a:p>
                      <a:pPr algn="l">
                        <a:defRPr/>
                      </a:pPr>
                      <a:endParaRPr lang="ru-RU" sz="1600" b="1" dirty="0" smtClean="0">
                        <a:solidFill>
                          <a:schemeClr val="tx1"/>
                        </a:solidFill>
                        <a:latin typeface="Book Antiqua" pitchFamily="18" charset="0"/>
                      </a:endParaRPr>
                    </a:p>
                    <a:p>
                      <a:pPr algn="l">
                        <a:buFont typeface="Wingdings" pitchFamily="2" charset="2"/>
                        <a:buChar char="§"/>
                        <a:defRPr/>
                      </a:pPr>
                      <a:r>
                        <a:rPr lang="ru-RU" sz="1600" dirty="0" smtClean="0">
                          <a:solidFill>
                            <a:schemeClr val="tx1"/>
                          </a:solidFill>
                          <a:latin typeface="Book Antiqua" pitchFamily="18" charset="0"/>
                        </a:rPr>
                        <a:t> в целях медицинского обследования и лечения пациента;</a:t>
                      </a:r>
                    </a:p>
                    <a:p>
                      <a:pPr algn="l">
                        <a:defRPr/>
                      </a:pPr>
                      <a:endParaRPr lang="ru-RU" sz="1600" dirty="0" smtClean="0">
                        <a:solidFill>
                          <a:schemeClr val="tx1"/>
                        </a:solidFill>
                        <a:latin typeface="Book Antiqua" pitchFamily="18" charset="0"/>
                      </a:endParaRPr>
                    </a:p>
                    <a:p>
                      <a:pPr algn="l">
                        <a:buFont typeface="Wingdings" pitchFamily="2" charset="2"/>
                        <a:buChar char="§"/>
                        <a:defRPr/>
                      </a:pPr>
                      <a:r>
                        <a:rPr lang="ru-RU" sz="1600" dirty="0" smtClean="0">
                          <a:solidFill>
                            <a:schemeClr val="tx1"/>
                          </a:solidFill>
                          <a:latin typeface="Book Antiqua" pitchFamily="18" charset="0"/>
                        </a:rPr>
                        <a:t> проведения научных исследований, их опубликования в научных изданиях; </a:t>
                      </a:r>
                    </a:p>
                    <a:p>
                      <a:pPr algn="l">
                        <a:defRPr/>
                      </a:pPr>
                      <a:endParaRPr lang="ru-RU" sz="1600" dirty="0" smtClean="0">
                        <a:solidFill>
                          <a:schemeClr val="tx1"/>
                        </a:solidFill>
                        <a:latin typeface="Book Antiqua" pitchFamily="18" charset="0"/>
                      </a:endParaRPr>
                    </a:p>
                    <a:p>
                      <a:pPr algn="l">
                        <a:buFont typeface="Wingdings" pitchFamily="2" charset="2"/>
                        <a:buChar char="§"/>
                        <a:defRPr/>
                      </a:pPr>
                      <a:r>
                        <a:rPr lang="ru-RU" sz="1600" dirty="0" smtClean="0">
                          <a:solidFill>
                            <a:schemeClr val="tx1"/>
                          </a:solidFill>
                          <a:latin typeface="Book Antiqua" pitchFamily="18" charset="0"/>
                        </a:rPr>
                        <a:t> использования в учебном процессе и в иных целях.</a:t>
                      </a:r>
                    </a:p>
                    <a:p>
                      <a:pPr>
                        <a:buFont typeface="Wingdings" pitchFamily="2" charset="2"/>
                        <a:buChar char="§"/>
                        <a:defRPr/>
                      </a:pPr>
                      <a:endParaRPr lang="ru-RU" sz="1800" dirty="0" smtClean="0">
                        <a:solidFill>
                          <a:schemeClr val="accent6">
                            <a:lumMod val="50000"/>
                          </a:schemeClr>
                        </a:solidFill>
                        <a:latin typeface="Book Antiqua" pitchFamily="18" charset="0"/>
                      </a:endParaRPr>
                    </a:p>
                    <a:p>
                      <a:endParaRPr lang="ru-RU" sz="1600" b="1" i="1" baseline="0" dirty="0" smtClean="0">
                        <a:solidFill>
                          <a:schemeClr val="tx1"/>
                        </a:solidFill>
                        <a:latin typeface="Book Antiqua"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03648" y="404664"/>
            <a:ext cx="7560840" cy="461665"/>
          </a:xfrm>
          <a:prstGeom prst="rect">
            <a:avLst/>
          </a:prstGeom>
        </p:spPr>
        <p:txBody>
          <a:bodyPr wrap="square">
            <a:spAutoFit/>
          </a:bodyPr>
          <a:lstStyle/>
          <a:p>
            <a:r>
              <a:rPr lang="ru-RU" b="1" dirty="0" smtClean="0">
                <a:solidFill>
                  <a:schemeClr val="bg1"/>
                </a:solidFill>
                <a:latin typeface="Bookman Old Style" pitchFamily="18" charset="0"/>
              </a:rPr>
              <a:t>РАЗГЛАШЕНИЕ ВРАЧЕБНОЙ ТАЙНЫ</a:t>
            </a:r>
          </a:p>
        </p:txBody>
      </p:sp>
      <p:sp>
        <p:nvSpPr>
          <p:cNvPr id="8" name="Прямоугольник 7"/>
          <p:cNvSpPr/>
          <p:nvPr/>
        </p:nvSpPr>
        <p:spPr>
          <a:xfrm>
            <a:off x="179512" y="1628800"/>
            <a:ext cx="8856984" cy="7971413"/>
          </a:xfrm>
          <a:prstGeom prst="rect">
            <a:avLst/>
          </a:prstGeom>
        </p:spPr>
        <p:txBody>
          <a:bodyPr wrap="square">
            <a:spAutoFit/>
          </a:bodyPr>
          <a:lstStyle/>
          <a:p>
            <a:pPr algn="l">
              <a:defRPr/>
            </a:pPr>
            <a:endParaRPr lang="ru-RU" dirty="0" smtClean="0">
              <a:latin typeface="Book Antiqua" pitchFamily="18" charset="0"/>
            </a:endParaRPr>
          </a:p>
          <a:p>
            <a:pPr>
              <a:defRPr/>
            </a:pPr>
            <a:endParaRPr lang="ru-RU" sz="1600" dirty="0" smtClean="0">
              <a:latin typeface="Book Antiqua" pitchFamily="18" charset="0"/>
            </a:endParaRPr>
          </a:p>
          <a:p>
            <a:pPr>
              <a:defRPr/>
            </a:pPr>
            <a:endParaRPr lang="ru-RU" sz="1600" dirty="0" smtClean="0">
              <a:latin typeface="Book Antiqua" pitchFamily="18" charset="0"/>
            </a:endParaRPr>
          </a:p>
          <a:p>
            <a:pPr>
              <a:defRPr/>
            </a:pPr>
            <a:endParaRPr lang="ru-RU" dirty="0" smtClean="0"/>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p:txBody>
      </p:sp>
      <p:sp>
        <p:nvSpPr>
          <p:cNvPr id="5" name="Прямоугольник 4"/>
          <p:cNvSpPr/>
          <p:nvPr/>
        </p:nvSpPr>
        <p:spPr>
          <a:xfrm>
            <a:off x="179512" y="1484784"/>
            <a:ext cx="8784976" cy="8556188"/>
          </a:xfrm>
          <a:prstGeom prst="rect">
            <a:avLst/>
          </a:prstGeom>
        </p:spPr>
        <p:txBody>
          <a:bodyPr wrap="square">
            <a:spAutoFit/>
          </a:bodyPr>
          <a:lstStyle/>
          <a:p>
            <a:pPr algn="l">
              <a:defRPr/>
            </a:pPr>
            <a:endParaRPr lang="ru-RU" sz="1600" b="1" i="1" dirty="0" smtClean="0">
              <a:latin typeface="Book Antiqua" pitchFamily="18" charset="0"/>
            </a:endParaRPr>
          </a:p>
          <a:p>
            <a:pPr>
              <a:defRPr/>
            </a:pPr>
            <a:endParaRPr lang="ru-RU" sz="1800" dirty="0" smtClean="0">
              <a:solidFill>
                <a:schemeClr val="accent6">
                  <a:lumMod val="50000"/>
                </a:schemeClr>
              </a:solidFill>
              <a:latin typeface="Book Antiqua" pitchFamily="18" charset="0"/>
            </a:endParaRPr>
          </a:p>
          <a:p>
            <a:pPr>
              <a:defRPr/>
            </a:pPr>
            <a:endParaRPr lang="ru-RU" sz="2000" b="1" i="1" dirty="0" smtClean="0">
              <a:latin typeface="Book Antiqua" pitchFamily="18" charset="0"/>
            </a:endParaRPr>
          </a:p>
          <a:p>
            <a:pPr>
              <a:defRPr/>
            </a:pPr>
            <a:endParaRPr lang="ru-RU" sz="2000" dirty="0" smtClean="0">
              <a:latin typeface="Book Antiqua" pitchFamily="18" charset="0"/>
            </a:endParaRPr>
          </a:p>
          <a:p>
            <a:pPr>
              <a:defRPr/>
            </a:pPr>
            <a:r>
              <a:rPr lang="ru-RU" sz="2000" dirty="0" smtClean="0">
                <a:latin typeface="Book Antiqua" pitchFamily="18" charset="0"/>
              </a:rPr>
              <a:t> </a:t>
            </a:r>
          </a:p>
          <a:p>
            <a:pPr>
              <a:defRPr/>
            </a:pPr>
            <a:endParaRPr lang="ru-RU" dirty="0" smtClean="0"/>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p:txBody>
      </p:sp>
      <p:sp>
        <p:nvSpPr>
          <p:cNvPr id="6" name="Прямоугольник 5"/>
          <p:cNvSpPr/>
          <p:nvPr/>
        </p:nvSpPr>
        <p:spPr>
          <a:xfrm>
            <a:off x="251520" y="1628800"/>
            <a:ext cx="8712968" cy="8648521"/>
          </a:xfrm>
          <a:prstGeom prst="rect">
            <a:avLst/>
          </a:prstGeom>
        </p:spPr>
        <p:txBody>
          <a:bodyPr wrap="square">
            <a:spAutoFit/>
          </a:bodyPr>
          <a:lstStyle/>
          <a:p>
            <a:pPr>
              <a:buFont typeface="Wingdings" pitchFamily="2" charset="2"/>
              <a:buChar char="§"/>
              <a:defRPr/>
            </a:pPr>
            <a:endParaRPr lang="ru-RU" sz="2000" dirty="0" smtClean="0">
              <a:solidFill>
                <a:schemeClr val="accent6">
                  <a:lumMod val="50000"/>
                </a:schemeClr>
              </a:solidFill>
              <a:latin typeface="Book Antiqua" pitchFamily="18" charset="0"/>
            </a:endParaRPr>
          </a:p>
          <a:p>
            <a:pPr>
              <a:buFont typeface="Wingdings" pitchFamily="2" charset="2"/>
              <a:buChar char="§"/>
              <a:defRPr/>
            </a:pPr>
            <a:endParaRPr lang="ru-RU" sz="2000" dirty="0" smtClean="0">
              <a:solidFill>
                <a:schemeClr val="accent6">
                  <a:lumMod val="50000"/>
                </a:schemeClr>
              </a:solidFill>
              <a:latin typeface="Book Antiqua" pitchFamily="18" charset="0"/>
            </a:endParaRPr>
          </a:p>
          <a:p>
            <a:pPr>
              <a:defRPr/>
            </a:pPr>
            <a:endParaRPr lang="ru-RU" sz="2000" b="1" i="1" dirty="0" smtClean="0">
              <a:latin typeface="Book Antiqua" pitchFamily="18" charset="0"/>
            </a:endParaRPr>
          </a:p>
          <a:p>
            <a:pPr>
              <a:defRPr/>
            </a:pPr>
            <a:endParaRPr lang="ru-RU" sz="2000" dirty="0" smtClean="0">
              <a:latin typeface="Book Antiqua" pitchFamily="18" charset="0"/>
            </a:endParaRPr>
          </a:p>
          <a:p>
            <a:pPr>
              <a:defRPr/>
            </a:pPr>
            <a:r>
              <a:rPr lang="ru-RU" sz="2000" dirty="0" smtClean="0">
                <a:latin typeface="Book Antiqua" pitchFamily="18" charset="0"/>
              </a:rPr>
              <a:t> </a:t>
            </a:r>
          </a:p>
          <a:p>
            <a:pPr>
              <a:defRPr/>
            </a:pPr>
            <a:endParaRPr lang="ru-RU" dirty="0" smtClean="0"/>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p:txBody>
      </p:sp>
      <p:sp>
        <p:nvSpPr>
          <p:cNvPr id="10" name="Прямоугольник 9"/>
          <p:cNvSpPr/>
          <p:nvPr/>
        </p:nvSpPr>
        <p:spPr>
          <a:xfrm>
            <a:off x="0" y="1628800"/>
            <a:ext cx="9144000" cy="12403395"/>
          </a:xfrm>
          <a:prstGeom prst="rect">
            <a:avLst/>
          </a:prstGeom>
        </p:spPr>
        <p:txBody>
          <a:bodyPr wrap="square">
            <a:spAutoFit/>
          </a:bodyPr>
          <a:lstStyle/>
          <a:p>
            <a:pPr algn="l"/>
            <a:r>
              <a:rPr lang="ru-RU" sz="1600" b="1" dirty="0" smtClean="0">
                <a:latin typeface="Book Antiqua" pitchFamily="18" charset="0"/>
              </a:rPr>
              <a:t>ПРЕДОСТАВЛЕНИЕ СВЕДЕНИЙ, СОСТАВЛЯЮЩИХ ВРАЧЕБНУЮ ТАЙНУ, БЕЗ СОГЛАСИЯ ГРАЖДАНИНА ИЛИ ЕГО ЗАКОННОГО ПРЕДСТАВИТЕЛЯ ДОПУСКАЕТСЯ:</a:t>
            </a:r>
          </a:p>
          <a:p>
            <a:pPr algn="l"/>
            <a:endParaRPr lang="ru-RU" sz="1600" b="1" dirty="0" smtClean="0">
              <a:latin typeface="Book Antiqua" pitchFamily="18" charset="0"/>
            </a:endParaRPr>
          </a:p>
          <a:p>
            <a:pPr algn="l">
              <a:buAutoNum type="arabicParenR"/>
            </a:pPr>
            <a:r>
              <a:rPr lang="ru-RU" sz="1600" dirty="0" smtClean="0">
                <a:latin typeface="Book Antiqua" pitchFamily="18" charset="0"/>
              </a:rPr>
              <a:t>  в целях проведения медицинского обследования и лечения гражданина, который в результате своего состояния не способен выразить свою волю</a:t>
            </a:r>
          </a:p>
          <a:p>
            <a:pPr algn="l"/>
            <a:endParaRPr lang="ru-RU" sz="1600" dirty="0" smtClean="0">
              <a:latin typeface="Book Antiqua" pitchFamily="18" charset="0"/>
              <a:hlinkClick r:id=""/>
            </a:endParaRPr>
          </a:p>
          <a:p>
            <a:pPr algn="l"/>
            <a:r>
              <a:rPr lang="ru-RU" sz="1600" dirty="0" smtClean="0">
                <a:latin typeface="Book Antiqua" pitchFamily="18" charset="0"/>
              </a:rPr>
              <a:t>2) при угрозе распространения инфекционных заболеваний, массовых отравлений и поражений</a:t>
            </a:r>
          </a:p>
          <a:p>
            <a:pPr algn="l"/>
            <a:endParaRPr lang="ru-RU" sz="1600" dirty="0" smtClean="0">
              <a:latin typeface="Book Antiqua" pitchFamily="18" charset="0"/>
            </a:endParaRPr>
          </a:p>
          <a:p>
            <a:pPr algn="l"/>
            <a:r>
              <a:rPr lang="ru-RU" sz="1600" dirty="0" smtClean="0">
                <a:latin typeface="Book Antiqua" pitchFamily="18" charset="0"/>
              </a:rPr>
              <a:t>3) по запросу органов дознания и следствия, суда в связи с проведением расследования или судебным разбирательством, по запросу органов прокуратуры в связи с осуществлением ими прокурорского надзора, по запросу органа уголовно-исполнительной системы в связи с исполнением уголовного наказания и осуществлением контроля за поведением условно осужденного, осужденного, в отношении которого отбывание наказания отсрочено, и лица, освобожденного условно-досрочно</a:t>
            </a:r>
          </a:p>
          <a:p>
            <a:pPr algn="l"/>
            <a:endParaRPr lang="ru-RU" sz="1600" dirty="0" smtClean="0">
              <a:latin typeface="Book Antiqua" pitchFamily="18" charset="0"/>
            </a:endParaRPr>
          </a:p>
          <a:p>
            <a:pPr algn="l"/>
            <a:r>
              <a:rPr lang="ru-RU" sz="1600" dirty="0" smtClean="0">
                <a:latin typeface="Book Antiqua" pitchFamily="18" charset="0"/>
              </a:rPr>
              <a:t>4) в случае оказания медицинской помощи несовершеннолетнему для информирования одного из его родителей или иного законного представителя</a:t>
            </a:r>
          </a:p>
          <a:p>
            <a:pPr>
              <a:defRPr/>
            </a:pPr>
            <a:endParaRPr lang="ru-RU" sz="1600" dirty="0" smtClean="0">
              <a:solidFill>
                <a:srgbClr val="002060"/>
              </a:solidFill>
              <a:latin typeface="Book Antiqua" pitchFamily="18" charset="0"/>
            </a:endParaRPr>
          </a:p>
          <a:p>
            <a:pPr>
              <a:defRPr/>
            </a:pPr>
            <a:endParaRPr lang="ru-RU" sz="1600" b="1" i="1" dirty="0" smtClean="0">
              <a:latin typeface="Book Antiqua" pitchFamily="18" charset="0"/>
            </a:endParaRPr>
          </a:p>
          <a:p>
            <a:pPr>
              <a:defRPr/>
            </a:pPr>
            <a:endParaRPr lang="ru-RU" sz="1600" dirty="0" smtClean="0">
              <a:latin typeface="Book Antiqua" pitchFamily="18" charset="0"/>
            </a:endParaRPr>
          </a:p>
          <a:p>
            <a:pPr>
              <a:defRPr/>
            </a:pPr>
            <a:r>
              <a:rPr lang="ru-RU" sz="1600" dirty="0" smtClean="0">
                <a:latin typeface="Book Antiqua" pitchFamily="18" charset="0"/>
              </a:rPr>
              <a:t> </a:t>
            </a:r>
          </a:p>
          <a:p>
            <a:pPr>
              <a:defRPr/>
            </a:pPr>
            <a:endParaRPr lang="ru-RU" sz="1600" dirty="0" smtClean="0">
              <a:latin typeface="Book Antiqua" pitchFamily="18" charset="0"/>
            </a:endParaRPr>
          </a:p>
          <a:p>
            <a:pPr>
              <a:defRPr/>
            </a:pPr>
            <a:endParaRPr lang="ru-RU" sz="1600" b="1" dirty="0" smtClean="0">
              <a:latin typeface="Book Antiqua" pitchFamily="18" charset="0"/>
            </a:endParaRPr>
          </a:p>
          <a:p>
            <a:pPr>
              <a:defRPr/>
            </a:pPr>
            <a:endParaRPr lang="ru-RU" sz="1600"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03648" y="404664"/>
            <a:ext cx="7560840" cy="461665"/>
          </a:xfrm>
          <a:prstGeom prst="rect">
            <a:avLst/>
          </a:prstGeom>
        </p:spPr>
        <p:txBody>
          <a:bodyPr wrap="square">
            <a:spAutoFit/>
          </a:bodyPr>
          <a:lstStyle/>
          <a:p>
            <a:r>
              <a:rPr lang="ru-RU" b="1" dirty="0" smtClean="0">
                <a:solidFill>
                  <a:schemeClr val="bg1"/>
                </a:solidFill>
                <a:latin typeface="Bookman Old Style" pitchFamily="18" charset="0"/>
              </a:rPr>
              <a:t>РАЗГЛАШЕНИЕ ВРАЧЕБНОЙ ТАЙНЫ</a:t>
            </a:r>
          </a:p>
        </p:txBody>
      </p:sp>
      <p:sp>
        <p:nvSpPr>
          <p:cNvPr id="8" name="Прямоугольник 7"/>
          <p:cNvSpPr/>
          <p:nvPr/>
        </p:nvSpPr>
        <p:spPr>
          <a:xfrm>
            <a:off x="179512" y="1628800"/>
            <a:ext cx="8856984" cy="7971413"/>
          </a:xfrm>
          <a:prstGeom prst="rect">
            <a:avLst/>
          </a:prstGeom>
        </p:spPr>
        <p:txBody>
          <a:bodyPr wrap="square">
            <a:spAutoFit/>
          </a:bodyPr>
          <a:lstStyle/>
          <a:p>
            <a:pPr algn="l">
              <a:defRPr/>
            </a:pPr>
            <a:endParaRPr lang="ru-RU" dirty="0" smtClean="0">
              <a:latin typeface="Book Antiqua" pitchFamily="18" charset="0"/>
            </a:endParaRPr>
          </a:p>
          <a:p>
            <a:pPr>
              <a:defRPr/>
            </a:pPr>
            <a:endParaRPr lang="ru-RU" sz="1600" dirty="0" smtClean="0">
              <a:latin typeface="Book Antiqua" pitchFamily="18" charset="0"/>
            </a:endParaRPr>
          </a:p>
          <a:p>
            <a:pPr>
              <a:defRPr/>
            </a:pPr>
            <a:endParaRPr lang="ru-RU" sz="1600" dirty="0" smtClean="0">
              <a:latin typeface="Book Antiqua" pitchFamily="18" charset="0"/>
            </a:endParaRPr>
          </a:p>
          <a:p>
            <a:pPr>
              <a:defRPr/>
            </a:pPr>
            <a:endParaRPr lang="ru-RU" dirty="0" smtClean="0"/>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p:txBody>
      </p:sp>
      <p:sp>
        <p:nvSpPr>
          <p:cNvPr id="5" name="Прямоугольник 4"/>
          <p:cNvSpPr/>
          <p:nvPr/>
        </p:nvSpPr>
        <p:spPr>
          <a:xfrm>
            <a:off x="179512" y="1484784"/>
            <a:ext cx="8784976" cy="8556188"/>
          </a:xfrm>
          <a:prstGeom prst="rect">
            <a:avLst/>
          </a:prstGeom>
        </p:spPr>
        <p:txBody>
          <a:bodyPr wrap="square">
            <a:spAutoFit/>
          </a:bodyPr>
          <a:lstStyle/>
          <a:p>
            <a:pPr algn="l">
              <a:defRPr/>
            </a:pPr>
            <a:endParaRPr lang="ru-RU" sz="1600" b="1" i="1" dirty="0" smtClean="0">
              <a:latin typeface="Book Antiqua" pitchFamily="18" charset="0"/>
            </a:endParaRPr>
          </a:p>
          <a:p>
            <a:pPr>
              <a:defRPr/>
            </a:pPr>
            <a:endParaRPr lang="ru-RU" sz="1800" dirty="0" smtClean="0">
              <a:solidFill>
                <a:schemeClr val="accent6">
                  <a:lumMod val="50000"/>
                </a:schemeClr>
              </a:solidFill>
              <a:latin typeface="Book Antiqua" pitchFamily="18" charset="0"/>
            </a:endParaRPr>
          </a:p>
          <a:p>
            <a:pPr>
              <a:defRPr/>
            </a:pPr>
            <a:endParaRPr lang="ru-RU" sz="2000" b="1" i="1" dirty="0" smtClean="0">
              <a:latin typeface="Book Antiqua" pitchFamily="18" charset="0"/>
            </a:endParaRPr>
          </a:p>
          <a:p>
            <a:pPr>
              <a:defRPr/>
            </a:pPr>
            <a:endParaRPr lang="ru-RU" sz="2000" dirty="0" smtClean="0">
              <a:latin typeface="Book Antiqua" pitchFamily="18" charset="0"/>
            </a:endParaRPr>
          </a:p>
          <a:p>
            <a:pPr>
              <a:defRPr/>
            </a:pPr>
            <a:r>
              <a:rPr lang="ru-RU" sz="2000" dirty="0" smtClean="0">
                <a:latin typeface="Book Antiqua" pitchFamily="18" charset="0"/>
              </a:rPr>
              <a:t> </a:t>
            </a:r>
          </a:p>
          <a:p>
            <a:pPr>
              <a:defRPr/>
            </a:pPr>
            <a:endParaRPr lang="ru-RU" dirty="0" smtClean="0"/>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p:txBody>
      </p:sp>
      <p:sp>
        <p:nvSpPr>
          <p:cNvPr id="6" name="Прямоугольник 5"/>
          <p:cNvSpPr/>
          <p:nvPr/>
        </p:nvSpPr>
        <p:spPr>
          <a:xfrm>
            <a:off x="251520" y="1628800"/>
            <a:ext cx="8712968" cy="8648521"/>
          </a:xfrm>
          <a:prstGeom prst="rect">
            <a:avLst/>
          </a:prstGeom>
        </p:spPr>
        <p:txBody>
          <a:bodyPr wrap="square">
            <a:spAutoFit/>
          </a:bodyPr>
          <a:lstStyle/>
          <a:p>
            <a:pPr>
              <a:buFont typeface="Wingdings" pitchFamily="2" charset="2"/>
              <a:buChar char="§"/>
              <a:defRPr/>
            </a:pPr>
            <a:endParaRPr lang="ru-RU" sz="2000" dirty="0" smtClean="0">
              <a:solidFill>
                <a:schemeClr val="accent6">
                  <a:lumMod val="50000"/>
                </a:schemeClr>
              </a:solidFill>
              <a:latin typeface="Book Antiqua" pitchFamily="18" charset="0"/>
            </a:endParaRPr>
          </a:p>
          <a:p>
            <a:pPr>
              <a:buFont typeface="Wingdings" pitchFamily="2" charset="2"/>
              <a:buChar char="§"/>
              <a:defRPr/>
            </a:pPr>
            <a:endParaRPr lang="ru-RU" sz="2000" dirty="0" smtClean="0">
              <a:solidFill>
                <a:schemeClr val="accent6">
                  <a:lumMod val="50000"/>
                </a:schemeClr>
              </a:solidFill>
              <a:latin typeface="Book Antiqua" pitchFamily="18" charset="0"/>
            </a:endParaRPr>
          </a:p>
          <a:p>
            <a:pPr>
              <a:defRPr/>
            </a:pPr>
            <a:endParaRPr lang="ru-RU" sz="2000" b="1" i="1" dirty="0" smtClean="0">
              <a:latin typeface="Book Antiqua" pitchFamily="18" charset="0"/>
            </a:endParaRPr>
          </a:p>
          <a:p>
            <a:pPr>
              <a:defRPr/>
            </a:pPr>
            <a:endParaRPr lang="ru-RU" sz="2000" dirty="0" smtClean="0">
              <a:latin typeface="Book Antiqua" pitchFamily="18" charset="0"/>
            </a:endParaRPr>
          </a:p>
          <a:p>
            <a:pPr>
              <a:defRPr/>
            </a:pPr>
            <a:r>
              <a:rPr lang="ru-RU" sz="2000" dirty="0" smtClean="0">
                <a:latin typeface="Book Antiqua" pitchFamily="18" charset="0"/>
              </a:rPr>
              <a:t> </a:t>
            </a:r>
          </a:p>
          <a:p>
            <a:pPr>
              <a:defRPr/>
            </a:pPr>
            <a:endParaRPr lang="ru-RU" dirty="0" smtClean="0"/>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p:txBody>
      </p:sp>
      <p:sp>
        <p:nvSpPr>
          <p:cNvPr id="10" name="Прямоугольник 9"/>
          <p:cNvSpPr/>
          <p:nvPr/>
        </p:nvSpPr>
        <p:spPr>
          <a:xfrm>
            <a:off x="0" y="1556792"/>
            <a:ext cx="9144000" cy="13029401"/>
          </a:xfrm>
          <a:prstGeom prst="rect">
            <a:avLst/>
          </a:prstGeom>
        </p:spPr>
        <p:txBody>
          <a:bodyPr wrap="square">
            <a:spAutoFit/>
          </a:bodyPr>
          <a:lstStyle/>
          <a:p>
            <a:pPr algn="l"/>
            <a:r>
              <a:rPr lang="ru-RU" sz="1400" b="1" dirty="0" smtClean="0">
                <a:latin typeface="Book Antiqua" pitchFamily="18" charset="0"/>
              </a:rPr>
              <a:t>ПРЕДОСТАВЛЕНИЕ СВЕДЕНИЙ, СОСТАВЛЯЮЩИХ ВРАЧЕБНУЮ ТАЙНУ, БЕЗ СОГЛАСИЯ ГРАЖДАНИНА ИЛИ ЕГО ЗАКОННОГО ПРЕДСТАВИТЕЛЯ ДОПУСКАЕТСЯ: </a:t>
            </a:r>
          </a:p>
          <a:p>
            <a:pPr marL="72000" indent="-324000" algn="l"/>
            <a:endParaRPr lang="ru-RU" sz="1400" b="1" dirty="0" smtClean="0">
              <a:latin typeface="Book Antiqua" pitchFamily="18" charset="0"/>
            </a:endParaRPr>
          </a:p>
          <a:p>
            <a:pPr marL="72000" indent="-324000" algn="l"/>
            <a:r>
              <a:rPr lang="ru-RU" sz="1400" dirty="0" smtClean="0">
                <a:latin typeface="Book Antiqua" pitchFamily="18" charset="0"/>
              </a:rPr>
              <a:t>5) в целях информирования органов внутренних дел о поступлении пациента, в отношении которого имеются достаточные основания полагать, что вред его здоровью причинен в результате противоправных действий</a:t>
            </a:r>
          </a:p>
          <a:p>
            <a:pPr marL="72000" indent="-324000" algn="l"/>
            <a:endParaRPr lang="ru-RU" sz="1400" dirty="0" smtClean="0">
              <a:latin typeface="Book Antiqua" pitchFamily="18" charset="0"/>
            </a:endParaRPr>
          </a:p>
          <a:p>
            <a:pPr marL="72000" indent="-324000" algn="l"/>
            <a:r>
              <a:rPr lang="ru-RU" sz="1400" dirty="0" smtClean="0">
                <a:latin typeface="Book Antiqua" pitchFamily="18" charset="0"/>
              </a:rPr>
              <a:t>6) в целях проведения военно-врачебной экспертизы по запросам военных комиссариатов, кадровых служб и военно-врачебных (врачебно-летных) комиссий федеральных органов исполнительной власти</a:t>
            </a:r>
          </a:p>
          <a:p>
            <a:pPr marL="72000" indent="-324000" algn="l"/>
            <a:endParaRPr lang="ru-RU" sz="1400" i="1" dirty="0" smtClean="0">
              <a:latin typeface="Book Antiqua" pitchFamily="18" charset="0"/>
            </a:endParaRPr>
          </a:p>
          <a:p>
            <a:pPr marL="72000" indent="-324000" algn="l"/>
            <a:r>
              <a:rPr lang="ru-RU" sz="1400" dirty="0" smtClean="0">
                <a:latin typeface="Book Antiqua" pitchFamily="18" charset="0"/>
              </a:rPr>
              <a:t>7) в целях расследования несчастного случая на производстве и профессионального заболевания, а также несчастного случая с обучающимся во время пребывания в организации, осуществляющей образовательную деятельность</a:t>
            </a:r>
          </a:p>
          <a:p>
            <a:pPr marL="72000" indent="-324000" algn="l"/>
            <a:endParaRPr lang="ru-RU" sz="1400" dirty="0" smtClean="0">
              <a:latin typeface="Book Antiqua" pitchFamily="18" charset="0"/>
            </a:endParaRPr>
          </a:p>
          <a:p>
            <a:pPr marL="72000" indent="-324000" algn="l">
              <a:buAutoNum type="arabicParenR" startAt="8"/>
            </a:pPr>
            <a:r>
              <a:rPr lang="ru-RU" sz="1400" dirty="0" smtClean="0">
                <a:latin typeface="Book Antiqua" pitchFamily="18" charset="0"/>
              </a:rPr>
              <a:t>при обмене информацией медицинскими организациями, в том числе размещенной в медицинских информационных системах, в целях оказания медицинской помощи с учетом требований законодательства Российской Федерации о персональных данных</a:t>
            </a:r>
          </a:p>
          <a:p>
            <a:pPr marL="72000" indent="-324000" algn="l">
              <a:buAutoNum type="arabicParenR" startAt="8"/>
            </a:pPr>
            <a:endParaRPr lang="ru-RU" sz="1400" dirty="0" smtClean="0">
              <a:latin typeface="Book Antiqua" pitchFamily="18" charset="0"/>
            </a:endParaRPr>
          </a:p>
          <a:p>
            <a:pPr marL="72000" indent="-324000" algn="l"/>
            <a:r>
              <a:rPr lang="ru-RU" sz="1400" dirty="0" smtClean="0">
                <a:latin typeface="Book Antiqua" pitchFamily="18" charset="0"/>
              </a:rPr>
              <a:t>9)  в целях осуществления учета и контроля в системе обязательного социального страхования</a:t>
            </a:r>
          </a:p>
          <a:p>
            <a:pPr marL="72000" indent="-324000" algn="l"/>
            <a:endParaRPr lang="ru-RU" sz="1400" dirty="0" smtClean="0">
              <a:latin typeface="Book Antiqua" pitchFamily="18" charset="0"/>
            </a:endParaRPr>
          </a:p>
          <a:p>
            <a:pPr marL="72000" indent="-324000" algn="l"/>
            <a:r>
              <a:rPr lang="ru-RU" sz="1400" dirty="0" smtClean="0">
                <a:latin typeface="Book Antiqua" pitchFamily="18" charset="0"/>
              </a:rPr>
              <a:t>10)  в целях осуществления контроля качества и безопасности  медицинской деятельности.</a:t>
            </a:r>
            <a:endParaRPr lang="ru-RU" sz="1400" dirty="0" smtClean="0">
              <a:latin typeface="Book Antiqua" pitchFamily="18" charset="0"/>
              <a:hlinkClick r:id=""/>
            </a:endParaRPr>
          </a:p>
          <a:p>
            <a:pPr algn="l"/>
            <a:r>
              <a:rPr lang="ru-RU" sz="1400" b="1" dirty="0" smtClean="0">
                <a:latin typeface="Book Antiqua" pitchFamily="18" charset="0"/>
              </a:rPr>
              <a:t>    </a:t>
            </a:r>
          </a:p>
          <a:p>
            <a:pPr algn="l"/>
            <a:endParaRPr lang="ru-RU" sz="1600" b="1" dirty="0" smtClean="0">
              <a:latin typeface="Book Antiqua" pitchFamily="18" charset="0"/>
            </a:endParaRPr>
          </a:p>
          <a:p>
            <a:pPr algn="l"/>
            <a:endParaRPr lang="ru-RU" sz="1600" b="1" dirty="0" smtClean="0">
              <a:latin typeface="Book Antiqua" pitchFamily="18" charset="0"/>
            </a:endParaRPr>
          </a:p>
          <a:p>
            <a:pPr algn="l">
              <a:defRPr/>
            </a:pPr>
            <a:endParaRPr lang="ru-RU" sz="1600" dirty="0" smtClean="0">
              <a:solidFill>
                <a:srgbClr val="002060"/>
              </a:solidFill>
              <a:latin typeface="Book Antiqua" pitchFamily="18" charset="0"/>
            </a:endParaRPr>
          </a:p>
          <a:p>
            <a:pPr algn="l">
              <a:defRPr/>
            </a:pPr>
            <a:endParaRPr lang="ru-RU" sz="1600" b="1" i="1" dirty="0" smtClean="0">
              <a:latin typeface="Book Antiqua" pitchFamily="18" charset="0"/>
            </a:endParaRPr>
          </a:p>
          <a:p>
            <a:pPr>
              <a:defRPr/>
            </a:pPr>
            <a:endParaRPr lang="ru-RU" sz="1600" dirty="0" smtClean="0">
              <a:latin typeface="Book Antiqua" pitchFamily="18" charset="0"/>
            </a:endParaRPr>
          </a:p>
          <a:p>
            <a:pPr>
              <a:defRPr/>
            </a:pPr>
            <a:r>
              <a:rPr lang="ru-RU" sz="1600" dirty="0" smtClean="0">
                <a:latin typeface="Book Antiqua" pitchFamily="18" charset="0"/>
              </a:rPr>
              <a:t> </a:t>
            </a:r>
          </a:p>
          <a:p>
            <a:pPr>
              <a:defRPr/>
            </a:pPr>
            <a:endParaRPr lang="ru-RU" sz="1600" dirty="0" smtClean="0">
              <a:latin typeface="Book Antiqua" pitchFamily="18" charset="0"/>
            </a:endParaRPr>
          </a:p>
          <a:p>
            <a:pPr>
              <a:defRPr/>
            </a:pPr>
            <a:endParaRPr lang="ru-RU" sz="1600" b="1" dirty="0" smtClean="0">
              <a:latin typeface="Book Antiqua" pitchFamily="18" charset="0"/>
            </a:endParaRPr>
          </a:p>
          <a:p>
            <a:pPr>
              <a:defRPr/>
            </a:pPr>
            <a:endParaRPr lang="ru-RU" sz="1600"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a:p>
            <a:pPr>
              <a:defRPr/>
            </a:pPr>
            <a:endParaRPr lang="ru-RU" b="1" dirty="0" smtClean="0">
              <a:latin typeface="Book Antiqua"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7498080"/>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endParaRPr lang="ru-RU" sz="1800" dirty="0" smtClean="0">
                        <a:solidFill>
                          <a:schemeClr val="bg2"/>
                        </a:solidFill>
                        <a:effectLst/>
                        <a:latin typeface="Bookman Old Style" pitchFamily="18" charset="0"/>
                      </a:endParaRPr>
                    </a:p>
                    <a:p>
                      <a:pPr algn="ctr">
                        <a:lnSpc>
                          <a:spcPct val="100000"/>
                        </a:lnSpc>
                        <a:spcAft>
                          <a:spcPts val="0"/>
                        </a:spcAft>
                      </a:pPr>
                      <a:r>
                        <a:rPr lang="ru-RU" sz="1800" dirty="0" smtClean="0">
                          <a:solidFill>
                            <a:schemeClr val="bg2"/>
                          </a:solidFill>
                          <a:effectLst/>
                          <a:latin typeface="Bookman Old Style" pitchFamily="18" charset="0"/>
                        </a:rPr>
                        <a:t>ЗАЩИТА</a:t>
                      </a:r>
                      <a:r>
                        <a:rPr lang="ru-RU" sz="1800" baseline="0" dirty="0" smtClean="0">
                          <a:solidFill>
                            <a:schemeClr val="bg2"/>
                          </a:solidFill>
                          <a:effectLst/>
                          <a:latin typeface="Bookman Old Style" pitchFamily="18" charset="0"/>
                        </a:rPr>
                        <a:t> ПЕРСОНАЛЬНЫХ ДАННЫХ В МЕДИЦИНСКОЙ ОРГАНИЗАЦИИ</a:t>
                      </a:r>
                    </a:p>
                    <a:p>
                      <a:pPr algn="ctr">
                        <a:lnSpc>
                          <a:spcPct val="100000"/>
                        </a:lnSpc>
                        <a:spcAft>
                          <a:spcPts val="0"/>
                        </a:spcAft>
                      </a:pPr>
                      <a:endParaRPr lang="ru-RU" sz="1800" dirty="0" smtClean="0">
                        <a:solidFill>
                          <a:schemeClr val="bg2"/>
                        </a:solidFill>
                        <a:effectLst/>
                        <a:latin typeface="Bookman Old Style" pitchFamily="18" charset="0"/>
                      </a:endParaRPr>
                    </a:p>
                  </a:txBody>
                  <a:tcPr anchor="ctr">
                    <a:solidFill>
                      <a:srgbClr val="000066"/>
                    </a:solidFill>
                  </a:tcPr>
                </a:tc>
              </a:tr>
              <a:tr h="5699272">
                <a:tc>
                  <a:txBody>
                    <a:bodyPr/>
                    <a:lstStyle/>
                    <a:p>
                      <a:endParaRPr lang="ru-RU" sz="1600" b="1" i="1" baseline="0" dirty="0" smtClean="0">
                        <a:solidFill>
                          <a:schemeClr val="tx1"/>
                        </a:solidFill>
                        <a:latin typeface="Book Antiqua" pitchFamily="18" charset="0"/>
                      </a:endParaRPr>
                    </a:p>
                    <a:p>
                      <a:pPr>
                        <a:buFont typeface="Wingdings" pitchFamily="2" charset="2"/>
                        <a:buChar char="ü"/>
                      </a:pPr>
                      <a:r>
                        <a:rPr lang="ru-RU" sz="1600" b="1" kern="1200" baseline="0" dirty="0" smtClean="0">
                          <a:solidFill>
                            <a:schemeClr val="dk1"/>
                          </a:solidFill>
                          <a:latin typeface="Book Antiqua" pitchFamily="18" charset="0"/>
                          <a:ea typeface="+mn-ea"/>
                          <a:cs typeface="+mn-cs"/>
                        </a:rPr>
                        <a:t> </a:t>
                      </a:r>
                      <a:r>
                        <a:rPr lang="ru-RU" sz="1600" b="0" kern="1200" baseline="0" dirty="0" smtClean="0">
                          <a:solidFill>
                            <a:schemeClr val="dk1"/>
                          </a:solidFill>
                          <a:latin typeface="Book Antiqua" pitchFamily="18" charset="0"/>
                          <a:ea typeface="+mn-ea"/>
                          <a:cs typeface="+mn-cs"/>
                        </a:rPr>
                        <a:t>Федеральный закон от 27 июля 2006 г. N 152-ФЗ "О персональных данных"</a:t>
                      </a:r>
                    </a:p>
                    <a:p>
                      <a:pPr>
                        <a:buFont typeface="Wingdings" pitchFamily="2" charset="2"/>
                        <a:buChar char="ü"/>
                      </a:pPr>
                      <a:endParaRPr lang="ru-RU" sz="1600" b="0" baseline="0" dirty="0" smtClean="0">
                        <a:latin typeface="Book Antiqua" pitchFamily="18" charset="0"/>
                      </a:endParaRPr>
                    </a:p>
                    <a:p>
                      <a:pPr marL="0" marR="0" lvl="3" indent="0" algn="l"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600" b="0" baseline="0" dirty="0" smtClean="0">
                          <a:latin typeface="Book Antiqua" pitchFamily="18" charset="0"/>
                        </a:rPr>
                        <a:t>·Постановление Правительства РФ от 1 ноября 2012 г. N 1119 "Об утверждении требований к защите персональных данных при их обработке в информационных системах персональных данных"</a:t>
                      </a:r>
                    </a:p>
                    <a:p>
                      <a:pPr>
                        <a:buFont typeface="Wingdings" pitchFamily="2" charset="2"/>
                        <a:buChar char="ü"/>
                      </a:pPr>
                      <a:endParaRPr lang="ru-RU" sz="1600" b="0" kern="1200" baseline="0" dirty="0" smtClean="0">
                        <a:solidFill>
                          <a:schemeClr val="dk1"/>
                        </a:solidFill>
                        <a:latin typeface="Book Antiqua" pitchFamily="18" charset="0"/>
                        <a:ea typeface="+mn-ea"/>
                        <a:cs typeface="+mn-cs"/>
                      </a:endParaRPr>
                    </a:p>
                    <a:p>
                      <a:pPr>
                        <a:buFont typeface="Wingdings" pitchFamily="2" charset="2"/>
                        <a:buChar char="ü"/>
                      </a:pPr>
                      <a:r>
                        <a:rPr lang="ru-RU" sz="1600" b="0" kern="1200" baseline="0" dirty="0" smtClean="0">
                          <a:solidFill>
                            <a:schemeClr val="dk1"/>
                          </a:solidFill>
                          <a:latin typeface="Book Antiqua" pitchFamily="18" charset="0"/>
                          <a:ea typeface="+mn-ea"/>
                          <a:cs typeface="+mn-cs"/>
                        </a:rPr>
                        <a:t> Постановление Правительства РФ от 15 сентября 2008 г. N 687 "Об утверждении Положения об особенностях обработки персональных данных, осуществляемой без использования средств автоматизации"</a:t>
                      </a:r>
                      <a:endParaRPr lang="ru-RU" sz="1600" b="0" baseline="0" dirty="0" smtClean="0">
                        <a:latin typeface="Book Antiqua" pitchFamily="18" charset="0"/>
                      </a:endParaRPr>
                    </a:p>
                    <a:p>
                      <a:pPr>
                        <a:buFont typeface="Wingdings" pitchFamily="2" charset="2"/>
                        <a:buChar char="ü"/>
                      </a:pPr>
                      <a:endParaRPr lang="ru-RU" sz="1600" b="0" kern="1200" baseline="0" dirty="0" smtClean="0">
                        <a:solidFill>
                          <a:schemeClr val="dk1"/>
                        </a:solidFill>
                        <a:latin typeface="Book Antiqua" pitchFamily="18" charset="0"/>
                        <a:ea typeface="+mn-ea"/>
                        <a:cs typeface="+mn-cs"/>
                      </a:endParaRPr>
                    </a:p>
                    <a:p>
                      <a:pPr>
                        <a:buFont typeface="Wingdings" pitchFamily="2" charset="2"/>
                        <a:buChar char="ü"/>
                      </a:pPr>
                      <a:r>
                        <a:rPr lang="ru-RU" sz="1600" b="0" kern="1200" baseline="0" dirty="0" smtClean="0">
                          <a:solidFill>
                            <a:schemeClr val="dk1"/>
                          </a:solidFill>
                          <a:latin typeface="Book Antiqua" pitchFamily="18" charset="0"/>
                          <a:ea typeface="+mn-ea"/>
                          <a:cs typeface="+mn-cs"/>
                        </a:rPr>
                        <a:t> Методические рекомендации для организации защиты информации при обработке персональных данных в учреждениях здравоохранения, социальной сферы, труда и занятости (утв. Министерством здравоохранения и социального развития РФ 23 декабря 2009 г.)</a:t>
                      </a:r>
                    </a:p>
                    <a:p>
                      <a:pPr>
                        <a:buFont typeface="Wingdings" pitchFamily="2" charset="2"/>
                        <a:buChar char="ü"/>
                      </a:pPr>
                      <a:endParaRPr lang="ru-RU" sz="1600" b="0" kern="1200" baseline="0" dirty="0" smtClean="0">
                        <a:solidFill>
                          <a:schemeClr val="dk1"/>
                        </a:solidFill>
                        <a:latin typeface="Book Antiqua" pitchFamily="18" charset="0"/>
                        <a:ea typeface="+mn-ea"/>
                        <a:cs typeface="+mn-cs"/>
                      </a:endParaRPr>
                    </a:p>
                    <a:p>
                      <a:pPr>
                        <a:buFont typeface="Wingdings" pitchFamily="2" charset="2"/>
                        <a:buChar char="ü"/>
                      </a:pPr>
                      <a:r>
                        <a:rPr lang="ru-RU" sz="1600" b="0" kern="1200" baseline="0" dirty="0" smtClean="0">
                          <a:solidFill>
                            <a:schemeClr val="dk1"/>
                          </a:solidFill>
                          <a:latin typeface="Book Antiqua" pitchFamily="18" charset="0"/>
                          <a:ea typeface="+mn-ea"/>
                          <a:cs typeface="+mn-cs"/>
                        </a:rPr>
                        <a:t> Методические рекомендации по составлению Частной модели угроз безопасности персональных данных при их обработке в информационных системах персональных данных учреждений здравоохранения, социальной сферы, труда и занятости</a:t>
                      </a:r>
                      <a:br>
                        <a:rPr lang="ru-RU" sz="1600" b="0" kern="1200" baseline="0" dirty="0" smtClean="0">
                          <a:solidFill>
                            <a:schemeClr val="dk1"/>
                          </a:solidFill>
                          <a:latin typeface="Book Antiqua" pitchFamily="18" charset="0"/>
                          <a:ea typeface="+mn-ea"/>
                          <a:cs typeface="+mn-cs"/>
                        </a:rPr>
                      </a:br>
                      <a:r>
                        <a:rPr lang="ru-RU" sz="1600" b="0" kern="1200" baseline="0" dirty="0" smtClean="0">
                          <a:solidFill>
                            <a:schemeClr val="dk1"/>
                          </a:solidFill>
                          <a:latin typeface="Book Antiqua" pitchFamily="18" charset="0"/>
                          <a:ea typeface="+mn-ea"/>
                          <a:cs typeface="+mn-cs"/>
                        </a:rPr>
                        <a:t>(утв. Министерством здравоохранения и социального развития РФ 23 декабря 2009 г.)</a:t>
                      </a:r>
                    </a:p>
                    <a:p>
                      <a:pPr>
                        <a:buFont typeface="Wingdings" pitchFamily="2" charset="2"/>
                        <a:buChar char="ü"/>
                      </a:pPr>
                      <a:endParaRPr lang="ru-RU" sz="1600" b="0" baseline="0" dirty="0" smtClean="0">
                        <a:latin typeface="Book Antiqua" pitchFamily="18" charset="0"/>
                      </a:endParaRPr>
                    </a:p>
                    <a:p>
                      <a:endParaRPr lang="ru-RU" sz="1800" b="0" baseline="0" dirty="0" smtClean="0"/>
                    </a:p>
                    <a:p>
                      <a:endParaRPr lang="ru-RU" sz="1800" baseline="0" dirty="0" smtClean="0"/>
                    </a:p>
                    <a:p>
                      <a:endParaRPr lang="ru-RU" sz="1800" baseline="0" dirty="0" smtClean="0"/>
                    </a:p>
                    <a:p>
                      <a:endParaRPr lang="ru-RU" sz="1800" baseline="0" dirty="0" smtClean="0"/>
                    </a:p>
                    <a:p>
                      <a:endParaRPr lang="ru-RU" sz="1800" baseline="0" dirty="0" smtClean="0">
                        <a:solidFill>
                          <a:schemeClr val="tx1"/>
                        </a:solidFill>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1"/>
          <a:ext cx="9144000" cy="7345680"/>
        </p:xfrm>
        <a:graphic>
          <a:graphicData uri="http://schemas.openxmlformats.org/drawingml/2006/table">
            <a:tbl>
              <a:tblPr firstRow="1" bandRow="1">
                <a:tableStyleId>{5C22544A-7EE6-4342-B048-85BDC9FD1C3A}</a:tableStyleId>
              </a:tblPr>
              <a:tblGrid>
                <a:gridCol w="4506715"/>
                <a:gridCol w="4637285"/>
              </a:tblGrid>
              <a:tr h="800024">
                <a:tc gridSpan="2">
                  <a:txBody>
                    <a:bodyPr/>
                    <a:lstStyle/>
                    <a:p>
                      <a:pPr algn="ctr">
                        <a:lnSpc>
                          <a:spcPct val="100000"/>
                        </a:lnSpc>
                        <a:spcAft>
                          <a:spcPts val="0"/>
                        </a:spcAft>
                      </a:pPr>
                      <a:endParaRPr lang="ru-RU" sz="1800" dirty="0" smtClean="0">
                        <a:effectLst>
                          <a:outerShdw blurRad="38100" dist="38100" dir="2700000" algn="tl">
                            <a:srgbClr val="000000">
                              <a:alpha val="43137"/>
                            </a:srgbClr>
                          </a:outerShdw>
                        </a:effectLst>
                        <a:latin typeface="Book Antiqua" pitchFamily="18" charset="0"/>
                      </a:endParaRPr>
                    </a:p>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 ЗДРАВООХРАНЕНИЯ</a:t>
                      </a:r>
                    </a:p>
                    <a:p>
                      <a:pPr algn="ctr">
                        <a:lnSpc>
                          <a:spcPct val="100000"/>
                        </a:lnSpc>
                        <a:spcAft>
                          <a:spcPts val="0"/>
                        </a:spcAft>
                      </a:pPr>
                      <a:endParaRPr lang="ru-RU" sz="1800" dirty="0" smtClean="0">
                        <a:effectLst>
                          <a:outerShdw blurRad="38100" dist="38100" dir="2700000" algn="tl">
                            <a:srgbClr val="000000">
                              <a:alpha val="43137"/>
                            </a:srgbClr>
                          </a:outerShdw>
                        </a:effectLst>
                        <a:latin typeface="Book Antiqua" pitchFamily="18" charset="0"/>
                      </a:endParaRPr>
                    </a:p>
                  </a:txBody>
                  <a:tcPr anchor="ctr">
                    <a:solidFill>
                      <a:srgbClr val="002060"/>
                    </a:solidFill>
                  </a:tcPr>
                </a:tc>
                <a:tc hMerge="1">
                  <a:txBody>
                    <a:bodyPr/>
                    <a:lstStyle/>
                    <a:p>
                      <a:endParaRPr lang="ru-RU"/>
                    </a:p>
                  </a:txBody>
                  <a:tcPr/>
                </a:tc>
              </a:tr>
              <a:tr h="7111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Book Antiqua" pitchFamily="18" charset="0"/>
                        </a:rPr>
                        <a:t>СИСТЕМА </a:t>
                      </a:r>
                    </a:p>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Book Antiqua" pitchFamily="18" charset="0"/>
                        </a:rPr>
                        <a:t>ОБЩЕГО ЗАКОНОДАТЕЛЬСТВА</a:t>
                      </a:r>
                    </a:p>
                    <a:p>
                      <a:pPr algn="ctr">
                        <a:lnSpc>
                          <a:spcPct val="100000"/>
                        </a:lnSpc>
                        <a:spcBef>
                          <a:spcPts val="0"/>
                        </a:spcBef>
                        <a:spcAft>
                          <a:spcPts val="0"/>
                        </a:spcAft>
                      </a:pPr>
                      <a:endParaRPr kumimoji="0" lang="ru-RU" sz="1600" b="1" i="0" u="none" strike="noStrike" cap="none" normalizeH="0" baseline="0" dirty="0" smtClean="0">
                        <a:ln>
                          <a:noFill/>
                        </a:ln>
                        <a:solidFill>
                          <a:schemeClr val="tx1"/>
                        </a:solidFill>
                        <a:latin typeface="Book Antiqua" pitchFamily="18" charset="0"/>
                      </a:endParaRPr>
                    </a:p>
                  </a:txBody>
                  <a:tcPr marT="0" marB="0" anchor="ctr">
                    <a:lnR w="28575" cap="flat" cmpd="sng" algn="ctr">
                      <a:solidFill>
                        <a:schemeClr val="tx2"/>
                      </a:solidFill>
                      <a:prstDash val="solid"/>
                      <a:round/>
                      <a:headEnd type="none" w="med" len="med"/>
                      <a:tailEnd type="none" w="med" len="med"/>
                    </a:lnR>
                    <a:lnB w="28575" cap="flat" cmpd="sng" algn="ctr">
                      <a:solidFill>
                        <a:schemeClr val="tx2"/>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600" b="1" i="0" u="none" strike="noStrike" cap="none" normalizeH="0" baseline="0" dirty="0" smtClean="0">
                          <a:ln>
                            <a:noFill/>
                          </a:ln>
                          <a:solidFill>
                            <a:schemeClr val="tx1"/>
                          </a:solidFill>
                          <a:latin typeface="Book Antiqua" pitchFamily="18" charset="0"/>
                          <a:cs typeface="Times New Roman" pitchFamily="18" charset="0"/>
                        </a:rPr>
                        <a:t>СИСТЕМА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600" b="1" i="0" u="none" strike="noStrike" cap="none" normalizeH="0" baseline="0" dirty="0" smtClean="0">
                          <a:ln>
                            <a:noFill/>
                          </a:ln>
                          <a:solidFill>
                            <a:schemeClr val="tx1"/>
                          </a:solidFill>
                          <a:latin typeface="Book Antiqua" pitchFamily="18" charset="0"/>
                          <a:cs typeface="Times New Roman" pitchFamily="18" charset="0"/>
                        </a:rPr>
                        <a:t>СПЕЦИАЛЬНОГО ЗАКОНОДАТЕЛЬСТВА</a:t>
                      </a:r>
                    </a:p>
                    <a:p>
                      <a:pPr algn="ctr">
                        <a:lnSpc>
                          <a:spcPct val="100000"/>
                        </a:lnSpc>
                        <a:spcBef>
                          <a:spcPts val="0"/>
                        </a:spcBef>
                        <a:spcAft>
                          <a:spcPts val="0"/>
                        </a:spcAft>
                      </a:pPr>
                      <a:endParaRPr kumimoji="0" lang="ru-RU" sz="1600" b="1" i="0" u="none" strike="noStrike" cap="none" normalizeH="0" baseline="0" dirty="0" smtClean="0">
                        <a:ln>
                          <a:noFill/>
                        </a:ln>
                        <a:solidFill>
                          <a:schemeClr val="tx1"/>
                        </a:solidFill>
                        <a:latin typeface="Book Antiqua" pitchFamily="18" charset="0"/>
                      </a:endParaRPr>
                    </a:p>
                  </a:txBody>
                  <a:tcPr marT="0" marB="0" anchor="ctr">
                    <a:lnL w="28575" cap="flat" cmpd="sng" algn="ctr">
                      <a:solidFill>
                        <a:schemeClr val="tx2"/>
                      </a:solidFill>
                      <a:prstDash val="solid"/>
                      <a:round/>
                      <a:headEnd type="none" w="med" len="med"/>
                      <a:tailEnd type="none" w="med" len="med"/>
                    </a:lnL>
                    <a:lnB w="28575" cap="flat" cmpd="sng" algn="ctr">
                      <a:solidFill>
                        <a:schemeClr val="tx2"/>
                      </a:solidFill>
                      <a:prstDash val="solid"/>
                      <a:round/>
                      <a:headEnd type="none" w="med" len="med"/>
                      <a:tailEnd type="none" w="med" len="med"/>
                    </a:lnB>
                    <a:solidFill>
                      <a:schemeClr val="accent5">
                        <a:lumMod val="20000"/>
                        <a:lumOff val="80000"/>
                      </a:schemeClr>
                    </a:solidFill>
                  </a:tcPr>
                </a:tc>
              </a:tr>
              <a:tr h="5346842">
                <a:tc>
                  <a:txBody>
                    <a:bodyPr/>
                    <a:lstStyle/>
                    <a:p>
                      <a:pPr>
                        <a:spcBef>
                          <a:spcPts val="0"/>
                        </a:spcBef>
                        <a:defRPr/>
                      </a:pPr>
                      <a:r>
                        <a:rPr lang="ru-RU" sz="1600" b="1" dirty="0" smtClean="0">
                          <a:latin typeface="Book Antiqua" pitchFamily="18" charset="0"/>
                        </a:rPr>
                        <a:t>КОДЕКСЫ</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ru-RU" sz="1600" dirty="0" smtClean="0">
                          <a:latin typeface="Book Antiqua" pitchFamily="18" charset="0"/>
                        </a:rPr>
                        <a:t> </a:t>
                      </a:r>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ru-RU" sz="1600" b="1" dirty="0" smtClean="0">
                          <a:latin typeface="Book Antiqua" pitchFamily="18" charset="0"/>
                        </a:rPr>
                        <a:t> Гражданский кодекс РФ </a:t>
                      </a:r>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endParaRPr lang="ru-RU" sz="1600" b="1" baseline="0" dirty="0" smtClean="0">
                        <a:latin typeface="Book Antiqua" pitchFamily="18"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ru-RU" sz="1600" b="1" dirty="0" smtClean="0">
                          <a:latin typeface="Book Antiqua" pitchFamily="18" charset="0"/>
                        </a:rPr>
                        <a:t> Уголовный кодекс РФ</a:t>
                      </a:r>
                      <a:endParaRPr lang="ru-RU" sz="1600" b="0" dirty="0" smtClean="0">
                        <a:latin typeface="Book Antiqua" pitchFamily="18"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endParaRPr lang="ru-RU" sz="1600" b="0" dirty="0" smtClean="0">
                        <a:latin typeface="Book Antiqua" pitchFamily="18"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ru-RU" sz="1600" b="1" dirty="0" smtClean="0">
                          <a:latin typeface="Book Antiqua" pitchFamily="18" charset="0"/>
                        </a:rPr>
                        <a:t> Трудовой кодекс РФ</a:t>
                      </a:r>
                    </a:p>
                    <a:p>
                      <a:pPr>
                        <a:spcBef>
                          <a:spcPts val="0"/>
                        </a:spcBef>
                        <a:buFont typeface="Wingdings" pitchFamily="2" charset="2"/>
                        <a:buChar char="§"/>
                        <a:defRPr/>
                      </a:pPr>
                      <a:endParaRPr lang="ru-RU" sz="1600" baseline="0" dirty="0" smtClean="0">
                        <a:latin typeface="Book Antiqua" pitchFamily="18" charset="0"/>
                        <a:cs typeface="+mn-cs"/>
                      </a:endParaRPr>
                    </a:p>
                    <a:p>
                      <a:pPr>
                        <a:spcBef>
                          <a:spcPts val="0"/>
                        </a:spcBef>
                        <a:buFont typeface="Wingdings" pitchFamily="2" charset="2"/>
                        <a:buChar char="§"/>
                        <a:defRPr/>
                      </a:pPr>
                      <a:r>
                        <a:rPr lang="ru-RU" sz="1600" baseline="0" dirty="0" smtClean="0">
                          <a:latin typeface="Book Antiqua" pitchFamily="18" charset="0"/>
                          <a:cs typeface="+mn-cs"/>
                        </a:rPr>
                        <a:t> </a:t>
                      </a:r>
                      <a:r>
                        <a:rPr lang="ru-RU" sz="1600" b="1" dirty="0" smtClean="0">
                          <a:latin typeface="Book Antiqua" pitchFamily="18" charset="0"/>
                        </a:rPr>
                        <a:t>Кодекс РФ об административных правонарушениях</a:t>
                      </a:r>
                    </a:p>
                    <a:p>
                      <a:pPr>
                        <a:spcBef>
                          <a:spcPts val="0"/>
                        </a:spcBef>
                        <a:buFont typeface="Wingdings" pitchFamily="2" charset="2"/>
                        <a:buChar char="§"/>
                        <a:defRPr/>
                      </a:pPr>
                      <a:endParaRPr lang="ru-RU" sz="1600" b="1" dirty="0" smtClean="0">
                        <a:latin typeface="Book Antiqua" pitchFamily="18" charset="0"/>
                      </a:endParaRPr>
                    </a:p>
                    <a:p>
                      <a:pPr>
                        <a:spcBef>
                          <a:spcPts val="0"/>
                        </a:spcBef>
                        <a:buFont typeface="Wingdings" pitchFamily="2" charset="2"/>
                        <a:buChar char="§"/>
                        <a:defRPr/>
                      </a:pPr>
                      <a:r>
                        <a:rPr lang="ru-RU" sz="1600" b="1" baseline="0" dirty="0" smtClean="0">
                          <a:latin typeface="Book Antiqua" pitchFamily="18" charset="0"/>
                        </a:rPr>
                        <a:t> </a:t>
                      </a:r>
                      <a:r>
                        <a:rPr lang="ru-RU" sz="1600" dirty="0" smtClean="0">
                          <a:latin typeface="Book Antiqua" pitchFamily="18" charset="0"/>
                        </a:rPr>
                        <a:t>Закон РФ от 7 февраля 1992 г. N 2300-I "О защите прав потребителей" </a:t>
                      </a:r>
                    </a:p>
                    <a:p>
                      <a:pPr>
                        <a:spcBef>
                          <a:spcPts val="0"/>
                        </a:spcBef>
                        <a:buFont typeface="Wingdings" pitchFamily="2" charset="2"/>
                        <a:buChar char="§"/>
                        <a:defRPr/>
                      </a:pPr>
                      <a:endParaRPr lang="ru-RU" sz="1600" dirty="0" smtClean="0">
                        <a:latin typeface="Book Antiqua" pitchFamily="18" charset="0"/>
                      </a:endParaRPr>
                    </a:p>
                    <a:p>
                      <a:pPr>
                        <a:spcBef>
                          <a:spcPts val="0"/>
                        </a:spcBef>
                        <a:buFont typeface="Wingdings" pitchFamily="2" charset="2"/>
                        <a:buChar char="§"/>
                        <a:defRPr/>
                      </a:pPr>
                      <a:r>
                        <a:rPr lang="ru-RU" sz="1600" dirty="0" smtClean="0">
                          <a:latin typeface="Book Antiqua" pitchFamily="18" charset="0"/>
                        </a:rPr>
                        <a:t> Федеральный закон от 24 ноября 1995 г. N 181-ФЗ "О социальной защите инвалидов в Российской Федерации" </a:t>
                      </a:r>
                    </a:p>
                    <a:p>
                      <a:pPr>
                        <a:spcBef>
                          <a:spcPts val="0"/>
                        </a:spcBef>
                        <a:buFont typeface="Wingdings" pitchFamily="2" charset="2"/>
                        <a:buChar char="§"/>
                        <a:defRPr/>
                      </a:pPr>
                      <a:endParaRPr lang="ru-RU" sz="1600" dirty="0" smtClean="0">
                        <a:latin typeface="Book Antiqua" pitchFamily="18" charset="0"/>
                      </a:endParaRPr>
                    </a:p>
                    <a:p>
                      <a:pPr>
                        <a:spcBef>
                          <a:spcPts val="0"/>
                        </a:spcBef>
                        <a:buFont typeface="Wingdings" pitchFamily="2" charset="2"/>
                        <a:buChar char="§"/>
                        <a:defRPr/>
                      </a:pPr>
                      <a:endParaRPr lang="ru-RU" sz="1600" dirty="0" smtClean="0">
                        <a:latin typeface="Book Antiqua" pitchFamily="18" charset="0"/>
                      </a:endParaRPr>
                    </a:p>
                    <a:p>
                      <a:pPr>
                        <a:spcBef>
                          <a:spcPts val="0"/>
                        </a:spcBef>
                        <a:buFont typeface="Wingdings" pitchFamily="2" charset="2"/>
                        <a:buChar char="§"/>
                        <a:defRPr/>
                      </a:pPr>
                      <a:r>
                        <a:rPr lang="ru-RU" sz="1600" b="1" dirty="0" smtClean="0">
                          <a:latin typeface="Book Antiqua" pitchFamily="18" charset="0"/>
                        </a:rPr>
                        <a:t>  </a:t>
                      </a:r>
                      <a:endParaRPr kumimoji="0" lang="ru-RU" sz="1600" i="0" u="none" strike="noStrike" cap="none" normalizeH="0" baseline="0" dirty="0" smtClean="0">
                        <a:ln>
                          <a:noFill/>
                        </a:ln>
                        <a:solidFill>
                          <a:srgbClr val="000000"/>
                        </a:solidFill>
                        <a:latin typeface="Book Antiqua" pitchFamily="18" charset="0"/>
                        <a:cs typeface="Times New Roman" pitchFamily="18" charset="0"/>
                      </a:endParaRPr>
                    </a:p>
                  </a:txBody>
                  <a:tcPr>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solidFill>
                      <a:schemeClr val="accent3"/>
                    </a:solidFill>
                  </a:tcPr>
                </a:tc>
                <a:tc>
                  <a:txBody>
                    <a:bodyPr/>
                    <a:lstStyle/>
                    <a:p>
                      <a:pPr marL="0" lvl="2">
                        <a:spcAft>
                          <a:spcPts val="0"/>
                        </a:spcAft>
                        <a:buFont typeface="Wingdings" pitchFamily="2" charset="2"/>
                        <a:buChar char="§"/>
                        <a:defRPr/>
                      </a:pPr>
                      <a:r>
                        <a:rPr lang="ru-RU" sz="1600" b="1" dirty="0" smtClean="0">
                          <a:latin typeface="Book Antiqua" pitchFamily="18" charset="0"/>
                        </a:rPr>
                        <a:t> Федеральный закон от 21 ноября 2011 г. N 323-ФЗ «Об основах охраны здоровья граждан в Российской Федерации»</a:t>
                      </a:r>
                    </a:p>
                    <a:p>
                      <a:pPr marL="0" lvl="2">
                        <a:spcAft>
                          <a:spcPts val="0"/>
                        </a:spcAft>
                        <a:buFont typeface="Wingdings" pitchFamily="2" charset="2"/>
                        <a:buChar char="§"/>
                        <a:defRPr/>
                      </a:pPr>
                      <a:endParaRPr lang="ru-RU" sz="1600" b="1" dirty="0" smtClean="0">
                        <a:latin typeface="Book Antiqua" pitchFamily="18" charset="0"/>
                      </a:endParaRPr>
                    </a:p>
                    <a:p>
                      <a:pPr marL="0" lvl="2">
                        <a:spcAft>
                          <a:spcPts val="0"/>
                        </a:spcAft>
                        <a:buFont typeface="Wingdings" pitchFamily="2" charset="2"/>
                        <a:buChar char="§"/>
                        <a:defRPr/>
                      </a:pPr>
                      <a:r>
                        <a:rPr kumimoji="0" lang="ru-RU" sz="1600" kern="1200" dirty="0" smtClean="0">
                          <a:solidFill>
                            <a:schemeClr val="dk1"/>
                          </a:solidFill>
                          <a:latin typeface="Book Antiqua" pitchFamily="18" charset="0"/>
                          <a:ea typeface="+mn-ea"/>
                          <a:cs typeface="+mn-cs"/>
                        </a:rPr>
                        <a:t> Федеральный закон от 20 июля 2012 г. N 125-ФЗ "О донорстве крови и ее компонентов"</a:t>
                      </a:r>
                      <a:endParaRPr lang="ru-RU" sz="1600" b="1" dirty="0" smtClean="0">
                        <a:latin typeface="Book Antiqua" pitchFamily="18" charset="0"/>
                      </a:endParaRPr>
                    </a:p>
                    <a:p>
                      <a:pPr marL="0" lvl="2">
                        <a:spcAft>
                          <a:spcPts val="0"/>
                        </a:spcAft>
                        <a:buFont typeface="Wingdings" pitchFamily="2" charset="2"/>
                        <a:buChar char="§"/>
                        <a:defRPr/>
                      </a:pPr>
                      <a:endParaRPr lang="ru-RU" sz="1600" b="1" dirty="0" smtClean="0">
                        <a:latin typeface="Book Antiqua" pitchFamily="18" charset="0"/>
                      </a:endParaRPr>
                    </a:p>
                    <a:p>
                      <a:pPr>
                        <a:spcAft>
                          <a:spcPts val="0"/>
                        </a:spcAft>
                        <a:buClr>
                          <a:schemeClr val="tx1"/>
                        </a:buClr>
                        <a:buFont typeface="Wingdings" pitchFamily="2" charset="2"/>
                        <a:buChar char="§"/>
                        <a:defRPr/>
                      </a:pPr>
                      <a:r>
                        <a:rPr lang="ru-RU" sz="1600" dirty="0" smtClean="0">
                          <a:latin typeface="Book Antiqua" pitchFamily="18" charset="0"/>
                        </a:rPr>
                        <a:t> Федеральный закон от 29 ноября 2010 г. N 326-ФЗ «Об обязательном медицинском страховании в Российской Федерации»</a:t>
                      </a:r>
                    </a:p>
                    <a:p>
                      <a:pPr>
                        <a:spcAft>
                          <a:spcPts val="0"/>
                        </a:spcAft>
                        <a:buClr>
                          <a:schemeClr val="tx1"/>
                        </a:buClr>
                        <a:buFont typeface="Wingdings" pitchFamily="2" charset="2"/>
                        <a:buChar char="§"/>
                        <a:defRPr/>
                      </a:pPr>
                      <a:endParaRPr lang="ru-RU" sz="1600" dirty="0" smtClean="0">
                        <a:latin typeface="Book Antiqua" pitchFamily="18" charset="0"/>
                      </a:endParaRPr>
                    </a:p>
                    <a:p>
                      <a:pPr>
                        <a:spcAft>
                          <a:spcPts val="0"/>
                        </a:spcAft>
                        <a:buClr>
                          <a:schemeClr val="tx1"/>
                        </a:buClr>
                        <a:buFont typeface="Wingdings" pitchFamily="2" charset="2"/>
                        <a:buChar char="§"/>
                        <a:defRPr/>
                      </a:pPr>
                      <a:r>
                        <a:rPr lang="ru-RU" sz="1600" dirty="0" smtClean="0">
                          <a:latin typeface="Book Antiqua" pitchFamily="18" charset="0"/>
                        </a:rPr>
                        <a:t> Федеральный закон от 12 апреля 2010 г. N 61-ФЗ «Об обращении лекарственных средств»</a:t>
                      </a:r>
                    </a:p>
                    <a:p>
                      <a:pPr>
                        <a:spcAft>
                          <a:spcPts val="0"/>
                        </a:spcAft>
                        <a:buClr>
                          <a:schemeClr val="tx1"/>
                        </a:buClr>
                        <a:buFont typeface="Wingdings" pitchFamily="2" charset="2"/>
                        <a:buChar char="§"/>
                        <a:defRPr/>
                      </a:pPr>
                      <a:endParaRPr lang="ru-RU" sz="1600" dirty="0" smtClean="0">
                        <a:latin typeface="Book Antiqua" pitchFamily="18" charset="0"/>
                      </a:endParaRPr>
                    </a:p>
                    <a:p>
                      <a:pPr>
                        <a:spcAft>
                          <a:spcPts val="0"/>
                        </a:spcAft>
                        <a:buClr>
                          <a:schemeClr val="tx1"/>
                        </a:buClr>
                        <a:buFont typeface="Wingdings" pitchFamily="2" charset="2"/>
                        <a:buChar char="§"/>
                        <a:defRPr/>
                      </a:pPr>
                      <a:r>
                        <a:rPr lang="ru-RU" sz="1600" dirty="0" smtClean="0">
                          <a:latin typeface="Book Antiqua" pitchFamily="18" charset="0"/>
                        </a:rPr>
                        <a:t> Федеральный закон от 18.06.2001 г. N 77-ФЗ «О предупреждении распространения туберкулеза в Российской Федерации»</a:t>
                      </a:r>
                    </a:p>
                    <a:p>
                      <a:pPr marL="0" lvl="2">
                        <a:spcAft>
                          <a:spcPts val="0"/>
                        </a:spcAft>
                        <a:buFont typeface="Wingdings" pitchFamily="2" charset="2"/>
                        <a:buChar char="§"/>
                        <a:defRPr/>
                      </a:pPr>
                      <a:endParaRPr lang="ru-RU" sz="1600" dirty="0" smtClean="0">
                        <a:latin typeface="Book Antiqua" pitchFamily="18" charset="0"/>
                      </a:endParaRPr>
                    </a:p>
                    <a:p>
                      <a:pPr>
                        <a:spcAft>
                          <a:spcPts val="0"/>
                        </a:spcAft>
                        <a:buClr>
                          <a:schemeClr val="tx1"/>
                        </a:buClr>
                        <a:buFont typeface="Wingdings" pitchFamily="2" charset="2"/>
                        <a:buChar char="§"/>
                        <a:defRPr/>
                      </a:pPr>
                      <a:r>
                        <a:rPr lang="ru-RU" sz="1600" dirty="0" smtClean="0">
                          <a:latin typeface="Book Antiqua" pitchFamily="18" charset="0"/>
                        </a:rPr>
                        <a:t> Федеральный закон от 17.09.1998 г. N 157-ФЗ «Об иммунопрофилактике инфекционных болезней»</a:t>
                      </a:r>
                    </a:p>
                    <a:p>
                      <a:pPr>
                        <a:spcAft>
                          <a:spcPts val="0"/>
                        </a:spcAft>
                        <a:buClr>
                          <a:schemeClr val="tx1"/>
                        </a:buClr>
                        <a:buFont typeface="Wingdings" pitchFamily="2" charset="2"/>
                        <a:buChar char="§"/>
                        <a:defRPr/>
                      </a:pPr>
                      <a:endParaRPr lang="ru-RU" sz="1600" dirty="0" smtClean="0">
                        <a:latin typeface="Book Antiqua" pitchFamily="18" charset="0"/>
                      </a:endParaRPr>
                    </a:p>
                  </a:txBody>
                  <a:tcPr>
                    <a:lnL w="28575" cap="flat" cmpd="sng" algn="ctr">
                      <a:solidFill>
                        <a:schemeClr val="tx2"/>
                      </a:solidFill>
                      <a:prstDash val="solid"/>
                      <a:round/>
                      <a:headEnd type="none" w="med" len="med"/>
                      <a:tailEnd type="none" w="med" len="med"/>
                    </a:lnL>
                    <a:lnT w="28575" cap="flat" cmpd="sng" algn="ctr">
                      <a:solidFill>
                        <a:schemeClr val="tx2"/>
                      </a:solidFill>
                      <a:prstDash val="solid"/>
                      <a:round/>
                      <a:headEnd type="none" w="med" len="med"/>
                      <a:tailEnd type="none" w="med" len="med"/>
                    </a:lnT>
                    <a:solidFill>
                      <a:schemeClr val="accent3"/>
                    </a:solidFill>
                  </a:tcPr>
                </a:tc>
              </a:tr>
            </a:tbl>
          </a:graphicData>
        </a:graphic>
      </p:graphicFrame>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 ЗДРАВООХРАНЕНИЯ</a:t>
                      </a:r>
                    </a:p>
                  </a:txBody>
                  <a:tcPr anchor="ctr">
                    <a:solidFill>
                      <a:srgbClr val="000066"/>
                    </a:solidFill>
                  </a:tcPr>
                </a:tc>
              </a:tr>
              <a:tr h="5934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txBody>
                  <a:tcPr marT="0" marB="0" anchor="ctr">
                    <a:solidFill>
                      <a:schemeClr val="accent3">
                        <a:lumMod val="95000"/>
                      </a:schemeClr>
                    </a:solidFill>
                  </a:tcPr>
                </a:tc>
              </a:tr>
              <a:tr h="5699272">
                <a:tc>
                  <a:txBody>
                    <a:bodyPr/>
                    <a:lstStyle/>
                    <a:p>
                      <a:pPr indent="432000">
                        <a:spcAft>
                          <a:spcPts val="600"/>
                        </a:spcAft>
                        <a:buFont typeface="Wingdings" pitchFamily="2" charset="2"/>
                        <a:buNone/>
                        <a:defRPr/>
                      </a:pPr>
                      <a:r>
                        <a:rPr lang="ru-RU" sz="2000" b="1" dirty="0" smtClean="0">
                          <a:solidFill>
                            <a:schemeClr val="tx1"/>
                          </a:solidFill>
                          <a:latin typeface="Book Antiqua" pitchFamily="18" charset="0"/>
                        </a:rPr>
                        <a:t>КОДЕКС РФ ОБ АДМИНИСТРАТИВНЫХ ПРАВОНАРУШЕНИЯХ</a:t>
                      </a:r>
                    </a:p>
                    <a:p>
                      <a:pPr indent="432000">
                        <a:spcAft>
                          <a:spcPts val="600"/>
                        </a:spcAft>
                        <a:buFont typeface="Wingdings" pitchFamily="2" charset="2"/>
                        <a:buNone/>
                        <a:defRPr/>
                      </a:pPr>
                      <a:r>
                        <a:rPr lang="ru-RU" b="1" dirty="0" smtClean="0">
                          <a:solidFill>
                            <a:schemeClr val="tx1"/>
                          </a:solidFill>
                          <a:latin typeface="Book Antiqua" pitchFamily="18" charset="0"/>
                        </a:rPr>
                        <a:t>от 30 декабря 2001 года № 195-ФЗ</a:t>
                      </a:r>
                      <a:endParaRPr lang="ru-RU" sz="1600" b="1" dirty="0" smtClean="0">
                        <a:latin typeface="Book Antiqua" pitchFamily="18" charset="0"/>
                      </a:endParaRPr>
                    </a:p>
                    <a:p>
                      <a:endParaRPr lang="ru-RU" sz="1800" b="1" kern="1200" baseline="0" dirty="0" smtClean="0">
                        <a:solidFill>
                          <a:schemeClr val="dk1"/>
                        </a:solidFill>
                        <a:latin typeface="Book Antiqua" pitchFamily="18" charset="0"/>
                        <a:ea typeface="+mn-ea"/>
                        <a:cs typeface="+mn-cs"/>
                      </a:endParaRPr>
                    </a:p>
                    <a:p>
                      <a:r>
                        <a:rPr lang="ru-RU" sz="1800" b="1" kern="1200" baseline="0" dirty="0" smtClean="0">
                          <a:solidFill>
                            <a:schemeClr val="dk1"/>
                          </a:solidFill>
                          <a:latin typeface="Book Antiqua" pitchFamily="18" charset="0"/>
                          <a:ea typeface="+mn-ea"/>
                          <a:cs typeface="+mn-cs"/>
                        </a:rPr>
                        <a:t>Статья 6.28. Нарушение установленных правил в сфере обращения медицинских изделий </a:t>
                      </a:r>
                      <a:r>
                        <a:rPr lang="ru-RU" sz="1600" b="1" i="1" kern="1200" baseline="0" dirty="0" smtClean="0">
                          <a:solidFill>
                            <a:schemeClr val="dk1"/>
                          </a:solidFill>
                          <a:latin typeface="Book Antiqua" pitchFamily="18" charset="0"/>
                          <a:ea typeface="+mn-ea"/>
                          <a:cs typeface="+mn-cs"/>
                        </a:rPr>
                        <a:t>(</a:t>
                      </a:r>
                      <a:r>
                        <a:rPr lang="ru-RU" sz="1600" b="0" i="1" kern="1200" baseline="0" dirty="0" smtClean="0">
                          <a:solidFill>
                            <a:schemeClr val="dk1"/>
                          </a:solidFill>
                          <a:latin typeface="Book Antiqua" pitchFamily="18" charset="0"/>
                          <a:ea typeface="+mn-ea"/>
                          <a:cs typeface="+mn-cs"/>
                        </a:rPr>
                        <a:t> вступила  в силу </a:t>
                      </a:r>
                      <a:r>
                        <a:rPr lang="ru-RU" sz="1600" i="1" kern="1200" baseline="0" dirty="0" smtClean="0">
                          <a:solidFill>
                            <a:schemeClr val="dk1"/>
                          </a:solidFill>
                          <a:latin typeface="Book Antiqua" pitchFamily="18" charset="0"/>
                          <a:ea typeface="+mn-ea"/>
                          <a:cs typeface="+mn-cs"/>
                        </a:rPr>
                        <a:t>с 1 января 2014 г.)</a:t>
                      </a:r>
                    </a:p>
                    <a:p>
                      <a:endParaRPr lang="ru-RU" sz="1800" baseline="0" dirty="0" smtClean="0">
                        <a:latin typeface="Book Antiqua" pitchFamily="18" charset="0"/>
                      </a:endParaRPr>
                    </a:p>
                    <a:p>
                      <a:r>
                        <a:rPr lang="ru-RU" sz="1800" baseline="0" dirty="0" smtClean="0">
                          <a:latin typeface="Book Antiqua" pitchFamily="18" charset="0"/>
                        </a:rPr>
                        <a:t>Нарушение установленных правил в сфере обращения медицинских изделий -</a:t>
                      </a:r>
                    </a:p>
                    <a:p>
                      <a:endParaRPr lang="ru-RU" sz="1800" baseline="0" dirty="0" smtClean="0">
                        <a:latin typeface="Book Antiqua" pitchFamily="18" charset="0"/>
                      </a:endParaRPr>
                    </a:p>
                    <a:p>
                      <a:r>
                        <a:rPr lang="ru-RU" sz="1800" baseline="0" dirty="0" smtClean="0">
                          <a:latin typeface="Book Antiqua" pitchFamily="18" charset="0"/>
                        </a:rPr>
                        <a:t>влечет наложение административного штрафа на граждан в размере от двух тысяч до четырех тысяч рублей; на должностных лиц - от пяти тысяч до десяти тысяч рублей; на юридических лиц - от тридцати тысяч до пятидесяти тысяч рублей.</a:t>
                      </a:r>
                    </a:p>
                    <a:p>
                      <a:endParaRPr lang="ru-RU" sz="1800" baseline="0" dirty="0" smtClean="0">
                        <a:latin typeface="Book Antiqua" pitchFamily="18" charset="0"/>
                      </a:endParaRPr>
                    </a:p>
                    <a:p>
                      <a:endParaRPr lang="ru-RU" sz="1800" baseline="0" dirty="0" smtClean="0">
                        <a:latin typeface="Book Antiqua" pitchFamily="18" charset="0"/>
                      </a:endParaRPr>
                    </a:p>
                    <a:p>
                      <a:endParaRPr lang="ru-RU" sz="1800" baseline="0" dirty="0" smtClean="0">
                        <a:latin typeface="Book Antiqua"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741368"/>
        </p:xfrm>
        <a:graphic>
          <a:graphicData uri="http://schemas.openxmlformats.org/drawingml/2006/table">
            <a:tbl>
              <a:tblPr firstRow="1" bandRow="1">
                <a:tableStyleId>{5C22544A-7EE6-4342-B048-85BDC9FD1C3A}</a:tableStyleId>
              </a:tblPr>
              <a:tblGrid>
                <a:gridCol w="9144000"/>
              </a:tblGrid>
              <a:tr h="6207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dirty="0" smtClean="0">
                          <a:solidFill>
                            <a:srgbClr val="000066"/>
                          </a:solidFill>
                          <a:latin typeface="Book Antiqua" pitchFamily="18" charset="0"/>
                        </a:rPr>
                        <a:t>ОБРАЩЕНИЕ</a:t>
                      </a:r>
                      <a:r>
                        <a:rPr lang="ru-RU" sz="2000" b="1" baseline="0" dirty="0" smtClean="0">
                          <a:solidFill>
                            <a:srgbClr val="000066"/>
                          </a:solidFill>
                          <a:latin typeface="Book Antiqua" pitchFamily="18" charset="0"/>
                        </a:rPr>
                        <a:t> МЕДИЦИНСКИХ ИЗДЕЛИЙ</a:t>
                      </a:r>
                      <a:endParaRPr lang="ru-RU" sz="2000" b="1" dirty="0" smtClean="0">
                        <a:solidFill>
                          <a:srgbClr val="000066"/>
                        </a:solidFill>
                        <a:latin typeface="Book Antiqua" pitchFamily="18" charset="0"/>
                      </a:endParaRPr>
                    </a:p>
                  </a:txBody>
                  <a:tcPr marT="0" marB="0" anchor="ctr">
                    <a:solidFill>
                      <a:schemeClr val="accent3">
                        <a:lumMod val="95000"/>
                      </a:schemeClr>
                    </a:solidFill>
                  </a:tcPr>
                </a:tc>
              </a:tr>
              <a:tr h="6120668">
                <a:tc>
                  <a:txBody>
                    <a:bodyPr/>
                    <a:lstStyle/>
                    <a:p>
                      <a:pPr marL="0" lvl="2" algn="l">
                        <a:defRPr/>
                      </a:pPr>
                      <a:endParaRPr lang="ru-RU" sz="1200" b="1" dirty="0" smtClean="0">
                        <a:solidFill>
                          <a:srgbClr val="000066"/>
                        </a:solidFill>
                        <a:latin typeface="Book Antiqua" pitchFamily="18" charset="0"/>
                      </a:endParaRPr>
                    </a:p>
                    <a:p>
                      <a:pPr marL="0" lvl="2" algn="l">
                        <a:defRPr/>
                      </a:pPr>
                      <a:r>
                        <a:rPr lang="ru-RU" sz="1600" b="1" dirty="0" smtClean="0">
                          <a:solidFill>
                            <a:schemeClr val="tx1"/>
                          </a:solidFill>
                          <a:latin typeface="Book Antiqua" pitchFamily="18" charset="0"/>
                        </a:rPr>
                        <a:t>Федеральный закон от 21 ноября 2011 г. N 323-ФЗ </a:t>
                      </a:r>
                      <a:r>
                        <a:rPr lang="ru-RU" sz="1600" b="1" baseline="0" dirty="0" smtClean="0">
                          <a:solidFill>
                            <a:schemeClr val="tx1"/>
                          </a:solidFill>
                          <a:latin typeface="Book Antiqua" pitchFamily="18" charset="0"/>
                        </a:rPr>
                        <a:t> </a:t>
                      </a:r>
                      <a:r>
                        <a:rPr lang="ru-RU" sz="1600" b="1" dirty="0" smtClean="0">
                          <a:solidFill>
                            <a:schemeClr val="tx1"/>
                          </a:solidFill>
                          <a:latin typeface="Book Antiqua" pitchFamily="18" charset="0"/>
                        </a:rPr>
                        <a:t>«Об основах охраны здоровья граждан в Российской Федерации» </a:t>
                      </a:r>
                      <a:endParaRPr lang="ru-RU" sz="1600" b="0" baseline="0" dirty="0" smtClean="0">
                        <a:solidFill>
                          <a:schemeClr val="tx1"/>
                        </a:solidFill>
                        <a:latin typeface="Book Antiqua" pitchFamily="18" charset="0"/>
                      </a:endParaRPr>
                    </a:p>
                    <a:p>
                      <a:pPr marL="0" lvl="2" algn="l">
                        <a:defRPr/>
                      </a:pPr>
                      <a:endParaRPr lang="ru-RU" sz="1600" b="1" kern="1200" baseline="0" dirty="0" smtClean="0">
                        <a:solidFill>
                          <a:schemeClr val="tx1"/>
                        </a:solidFill>
                        <a:latin typeface="Book Antiqua" pitchFamily="18" charset="0"/>
                        <a:ea typeface="+mn-ea"/>
                        <a:cs typeface="+mn-cs"/>
                      </a:endParaRPr>
                    </a:p>
                    <a:p>
                      <a:r>
                        <a:rPr lang="ru-RU" sz="1600" b="1" kern="1200" baseline="0" dirty="0" smtClean="0">
                          <a:solidFill>
                            <a:schemeClr val="tx1"/>
                          </a:solidFill>
                          <a:latin typeface="Book Antiqua" pitchFamily="18" charset="0"/>
                          <a:ea typeface="+mn-ea"/>
                          <a:cs typeface="+mn-cs"/>
                        </a:rPr>
                        <a:t>Статья 38. </a:t>
                      </a:r>
                      <a:r>
                        <a:rPr lang="ru-RU" sz="1600" b="0" kern="1200" baseline="0" dirty="0" smtClean="0">
                          <a:solidFill>
                            <a:schemeClr val="tx1"/>
                          </a:solidFill>
                          <a:latin typeface="Book Antiqua" pitchFamily="18" charset="0"/>
                          <a:ea typeface="+mn-ea"/>
                          <a:cs typeface="+mn-cs"/>
                        </a:rPr>
                        <a:t>Медицинские изделия</a:t>
                      </a:r>
                    </a:p>
                    <a:p>
                      <a:r>
                        <a:rPr lang="ru-RU" sz="1600" b="1" kern="1200" baseline="0" dirty="0" smtClean="0">
                          <a:solidFill>
                            <a:schemeClr val="tx1"/>
                          </a:solidFill>
                          <a:latin typeface="Book Antiqua" pitchFamily="18" charset="0"/>
                          <a:ea typeface="+mn-ea"/>
                          <a:cs typeface="+mn-cs"/>
                        </a:rPr>
                        <a:t>Статья 95. </a:t>
                      </a:r>
                      <a:r>
                        <a:rPr lang="ru-RU" sz="1600" kern="1200" baseline="0" dirty="0" smtClean="0">
                          <a:solidFill>
                            <a:schemeClr val="tx1"/>
                          </a:solidFill>
                          <a:latin typeface="Book Antiqua" pitchFamily="18" charset="0"/>
                          <a:ea typeface="+mn-ea"/>
                          <a:cs typeface="+mn-cs"/>
                        </a:rPr>
                        <a:t>Государственный контроль за обращением медицинских изделий</a:t>
                      </a:r>
                    </a:p>
                    <a:p>
                      <a:r>
                        <a:rPr lang="ru-RU" sz="1600" b="1" kern="1200" baseline="0" dirty="0" smtClean="0">
                          <a:solidFill>
                            <a:schemeClr val="tx1"/>
                          </a:solidFill>
                          <a:latin typeface="Book Antiqua" pitchFamily="18" charset="0"/>
                          <a:ea typeface="+mn-ea"/>
                          <a:cs typeface="+mn-cs"/>
                        </a:rPr>
                        <a:t>Статья 96</a:t>
                      </a:r>
                      <a:r>
                        <a:rPr lang="ru-RU" sz="1600" kern="1200" baseline="0" dirty="0" smtClean="0">
                          <a:solidFill>
                            <a:schemeClr val="tx1"/>
                          </a:solidFill>
                          <a:latin typeface="Book Antiqua" pitchFamily="18" charset="0"/>
                          <a:ea typeface="+mn-ea"/>
                          <a:cs typeface="+mn-cs"/>
                        </a:rPr>
                        <a:t>. Мониторинг безопасности медицинских изделий</a:t>
                      </a:r>
                    </a:p>
                    <a:p>
                      <a:pPr marL="0" marR="0" lvl="2" indent="0" algn="l" defTabSz="914400" rtl="0" eaLnBrk="1" fontAlgn="auto" latinLnBrk="0" hangingPunct="1">
                        <a:lnSpc>
                          <a:spcPct val="100000"/>
                        </a:lnSpc>
                        <a:spcBef>
                          <a:spcPts val="0"/>
                        </a:spcBef>
                        <a:spcAft>
                          <a:spcPts val="0"/>
                        </a:spcAft>
                        <a:buClrTx/>
                        <a:buSzTx/>
                        <a:buFontTx/>
                        <a:buNone/>
                        <a:tabLst/>
                        <a:defRPr/>
                      </a:pPr>
                      <a:endParaRPr lang="ru-RU" sz="1600" baseline="0" dirty="0" smtClean="0">
                        <a:solidFill>
                          <a:schemeClr val="tx1"/>
                        </a:solidFill>
                        <a:latin typeface="Book Antiqua" pitchFamily="18" charset="0"/>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ru-RU" sz="1600" b="1" baseline="0" dirty="0" smtClean="0">
                          <a:solidFill>
                            <a:schemeClr val="tx1"/>
                          </a:solidFill>
                          <a:latin typeface="Book Antiqua" pitchFamily="18" charset="0"/>
                        </a:rPr>
                        <a:t>Обращение медицинских изделий включает в себя </a:t>
                      </a:r>
                    </a:p>
                    <a:p>
                      <a:pPr marL="0" marR="0" lvl="2"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ru-RU" sz="1600" baseline="0" dirty="0" smtClean="0">
                          <a:solidFill>
                            <a:schemeClr val="tx1"/>
                          </a:solidFill>
                          <a:latin typeface="Book Antiqua" pitchFamily="18" charset="0"/>
                        </a:rPr>
                        <a:t> технические испытания, токсикологические исследования, клинические испытания, </a:t>
                      </a:r>
                    </a:p>
                    <a:p>
                      <a:pPr marL="0" marR="0" lvl="2"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ru-RU" sz="1600" baseline="0" dirty="0" smtClean="0">
                        <a:solidFill>
                          <a:schemeClr val="tx1"/>
                        </a:solidFill>
                        <a:latin typeface="Book Antiqua" pitchFamily="18" charset="0"/>
                      </a:endParaRPr>
                    </a:p>
                    <a:p>
                      <a:pPr marL="0" marR="0" lvl="2"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ru-RU" sz="1600" baseline="0" dirty="0" smtClean="0">
                          <a:solidFill>
                            <a:schemeClr val="tx1"/>
                          </a:solidFill>
                          <a:latin typeface="Book Antiqua" pitchFamily="18" charset="0"/>
                        </a:rPr>
                        <a:t> экспертизу качества, эффективности и безопасности медицинских изделий,</a:t>
                      </a:r>
                    </a:p>
                    <a:p>
                      <a:pPr marL="0" marR="0" lvl="2"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ru-RU" sz="1600" baseline="0" dirty="0" smtClean="0">
                        <a:solidFill>
                          <a:schemeClr val="tx1"/>
                        </a:solidFill>
                        <a:latin typeface="Book Antiqua" pitchFamily="18" charset="0"/>
                      </a:endParaRPr>
                    </a:p>
                    <a:p>
                      <a:pPr marL="0" marR="0" lvl="2"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ru-RU" sz="1600" baseline="0" dirty="0" smtClean="0">
                          <a:solidFill>
                            <a:schemeClr val="tx1"/>
                          </a:solidFill>
                          <a:latin typeface="Book Antiqua" pitchFamily="18" charset="0"/>
                        </a:rPr>
                        <a:t> их государственную регистрацию, производство, изготовление, ввоз на территорию Российской Федерации, вывоз с территории Российской Федерации, </a:t>
                      </a:r>
                    </a:p>
                    <a:p>
                      <a:pPr marL="0" marR="0" lvl="2"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ru-RU" sz="1600" baseline="0" dirty="0" smtClean="0">
                        <a:solidFill>
                          <a:schemeClr val="tx1"/>
                        </a:solidFill>
                        <a:latin typeface="Book Antiqua" pitchFamily="18" charset="0"/>
                      </a:endParaRPr>
                    </a:p>
                    <a:p>
                      <a:pPr marL="0" marR="0" lvl="2"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ru-RU" sz="1600" baseline="0" dirty="0" smtClean="0">
                          <a:solidFill>
                            <a:schemeClr val="tx1"/>
                          </a:solidFill>
                          <a:latin typeface="Book Antiqua" pitchFamily="18" charset="0"/>
                        </a:rPr>
                        <a:t> подтверждение соответствия, государственный контроль, хранение, транспортировку, реализацию, монтаж, наладку, применение, эксплуатацию, в том числе техническое обслуживание, предусмотренное нормативной, технической и (или) эксплуатационной документацией производителя (изготовителя),  а также ремонт, утилизацию или уничтожение. </a:t>
                      </a:r>
                    </a:p>
                    <a:p>
                      <a:pPr marL="0" lvl="2" algn="l">
                        <a:defRPr/>
                      </a:pPr>
                      <a:endParaRPr lang="ru-RU" sz="1600" b="1" dirty="0" smtClean="0">
                        <a:solidFill>
                          <a:schemeClr val="tx1"/>
                        </a:solidFill>
                        <a:latin typeface="Book Antiqua" pitchFamily="18" charset="0"/>
                      </a:endParaRPr>
                    </a:p>
                    <a:p>
                      <a:pPr marL="0" lvl="2" algn="l">
                        <a:defRPr/>
                      </a:pPr>
                      <a:endParaRPr lang="ru-RU" sz="1600" b="1" dirty="0" smtClean="0">
                        <a:solidFill>
                          <a:schemeClr val="tx1"/>
                        </a:solidFill>
                        <a:latin typeface="Book Antiqua"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980408"/>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 ЗДРАВООХРАНЕНИЯ</a:t>
                      </a:r>
                    </a:p>
                  </a:txBody>
                  <a:tcPr anchor="ctr">
                    <a:solidFill>
                      <a:srgbClr val="000066"/>
                    </a:solidFill>
                  </a:tcPr>
                </a:tc>
              </a:tr>
              <a:tr h="5934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txBody>
                  <a:tcPr marT="0" marB="0" anchor="ctr">
                    <a:solidFill>
                      <a:schemeClr val="accent3">
                        <a:lumMod val="95000"/>
                      </a:schemeClr>
                    </a:solidFill>
                  </a:tcPr>
                </a:tc>
              </a:tr>
              <a:tr h="5699272">
                <a:tc>
                  <a:txBody>
                    <a:bodyPr/>
                    <a:lstStyle/>
                    <a:p>
                      <a:pPr indent="432000">
                        <a:spcAft>
                          <a:spcPts val="600"/>
                        </a:spcAft>
                        <a:buFont typeface="Wingdings" pitchFamily="2" charset="2"/>
                        <a:buNone/>
                        <a:defRPr/>
                      </a:pPr>
                      <a:r>
                        <a:rPr lang="ru-RU" sz="2000" b="1" dirty="0" smtClean="0">
                          <a:solidFill>
                            <a:schemeClr val="tx1"/>
                          </a:solidFill>
                          <a:latin typeface="Book Antiqua" pitchFamily="18" charset="0"/>
                        </a:rPr>
                        <a:t>КОДЕКС РФ ОБ АДМИНИСТРАТИВНЫХ ПРАВОНАРУШЕНИЯХ</a:t>
                      </a:r>
                    </a:p>
                    <a:p>
                      <a:pPr indent="432000">
                        <a:spcAft>
                          <a:spcPts val="600"/>
                        </a:spcAft>
                        <a:buFont typeface="Wingdings" pitchFamily="2" charset="2"/>
                        <a:buNone/>
                        <a:defRPr/>
                      </a:pPr>
                      <a:r>
                        <a:rPr lang="ru-RU" b="1" dirty="0" smtClean="0">
                          <a:solidFill>
                            <a:schemeClr val="tx1"/>
                          </a:solidFill>
                          <a:latin typeface="Book Antiqua" pitchFamily="18" charset="0"/>
                        </a:rPr>
                        <a:t>от 30 декабря 2001 года № 195-ФЗ</a:t>
                      </a:r>
                      <a:endParaRPr lang="ru-RU" sz="1600" b="1" dirty="0" smtClean="0">
                        <a:latin typeface="Book Antiqua" pitchFamily="18" charset="0"/>
                      </a:endParaRPr>
                    </a:p>
                    <a:p>
                      <a:r>
                        <a:rPr lang="ru-RU" sz="1800" b="1" i="1" kern="1200" baseline="0" dirty="0" smtClean="0">
                          <a:solidFill>
                            <a:schemeClr val="dk1"/>
                          </a:solidFill>
                          <a:latin typeface="Book Antiqua" pitchFamily="18" charset="0"/>
                          <a:ea typeface="+mn-ea"/>
                          <a:cs typeface="+mn-cs"/>
                        </a:rPr>
                        <a:t>(</a:t>
                      </a:r>
                      <a:r>
                        <a:rPr lang="ru-RU" sz="1800" b="0" i="1" kern="1200" baseline="0" dirty="0" smtClean="0">
                          <a:solidFill>
                            <a:schemeClr val="dk1"/>
                          </a:solidFill>
                          <a:latin typeface="Book Antiqua" pitchFamily="18" charset="0"/>
                          <a:ea typeface="+mn-ea"/>
                          <a:cs typeface="+mn-cs"/>
                        </a:rPr>
                        <a:t> вступила  в силу </a:t>
                      </a:r>
                      <a:r>
                        <a:rPr lang="ru-RU" sz="1800" i="1" kern="1200" baseline="0" dirty="0" smtClean="0">
                          <a:solidFill>
                            <a:schemeClr val="dk1"/>
                          </a:solidFill>
                          <a:latin typeface="Book Antiqua" pitchFamily="18" charset="0"/>
                          <a:ea typeface="+mn-ea"/>
                          <a:cs typeface="+mn-cs"/>
                        </a:rPr>
                        <a:t>с 1 января 2014 г.)</a:t>
                      </a:r>
                      <a:endParaRPr lang="ru-RU" sz="1800" baseline="0" dirty="0" smtClean="0">
                        <a:latin typeface="Book Antiqua" pitchFamily="18" charset="0"/>
                      </a:endParaRPr>
                    </a:p>
                    <a:p>
                      <a:r>
                        <a:rPr lang="ru-RU" sz="1600" b="1" kern="1200" baseline="0" dirty="0" smtClean="0">
                          <a:solidFill>
                            <a:schemeClr val="dk1"/>
                          </a:solidFill>
                          <a:latin typeface="Book Antiqua" pitchFamily="18" charset="0"/>
                          <a:ea typeface="+mn-ea"/>
                          <a:cs typeface="+mn-cs"/>
                        </a:rPr>
                        <a:t>Статья 6.29. Невыполнение обязанностей о представлении информации о конфликте интересов при осуществлении медицинской деятельности и фармацевтической деятельности</a:t>
                      </a:r>
                    </a:p>
                    <a:p>
                      <a:r>
                        <a:rPr lang="ru-RU" sz="1600" baseline="0" dirty="0" smtClean="0">
                          <a:latin typeface="Book Antiqua" pitchFamily="18" charset="0"/>
                        </a:rPr>
                        <a:t>1. Непредставление медицинским работником информации о возникновении конфликта интересов руководителю медицинской организации, в которой он работает, либо фармацевтическим работником информации о возникновении конфликта интересов руководителю аптечной организации, в которой он работает, -</a:t>
                      </a:r>
                    </a:p>
                    <a:p>
                      <a:r>
                        <a:rPr lang="ru-RU" sz="1600" b="1" i="1" baseline="0" dirty="0" smtClean="0">
                          <a:latin typeface="Book Antiqua" pitchFamily="18" charset="0"/>
                        </a:rPr>
                        <a:t>влечет наложение административного штрафа в размере от трех тысяч до пяти тысяч рублей.</a:t>
                      </a:r>
                    </a:p>
                    <a:p>
                      <a:r>
                        <a:rPr lang="ru-RU" sz="1600" baseline="0" dirty="0" smtClean="0">
                          <a:latin typeface="Book Antiqua" pitchFamily="18" charset="0"/>
                        </a:rPr>
                        <a:t>2. Непредставление или несвоевременное представление руководителем медицинской организации уведомления о возникновении конфликта интересов медицинского работника или руководителем аптечной организации уведомления о возникновении конфликта интересов фармацевтического работника в уполномоченный федеральный орган исполнительной власти -</a:t>
                      </a:r>
                    </a:p>
                    <a:p>
                      <a:r>
                        <a:rPr lang="ru-RU" sz="1600" b="1" i="1" baseline="0" dirty="0" smtClean="0">
                          <a:latin typeface="Book Antiqua" pitchFamily="18" charset="0"/>
                        </a:rPr>
                        <a:t>влечет наложение административного штрафа в размере от пяти тысяч до десяти тысяч рублей.</a:t>
                      </a:r>
                    </a:p>
                    <a:p>
                      <a:endParaRPr lang="ru-RU" sz="1800" baseline="0" dirty="0" smtClean="0"/>
                    </a:p>
                    <a:p>
                      <a:endParaRPr lang="ru-RU" sz="1800" baseline="0" dirty="0" smtClean="0">
                        <a:latin typeface="Book Antiqua" pitchFamily="18" charset="0"/>
                      </a:endParaRPr>
                    </a:p>
                    <a:p>
                      <a:endParaRPr lang="ru-RU" sz="1800" baseline="0" dirty="0" smtClean="0">
                        <a:latin typeface="Book Antiqua"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 ЗДРАВООХРАНЕНИЯ</a:t>
                      </a:r>
                    </a:p>
                  </a:txBody>
                  <a:tcPr anchor="ctr">
                    <a:solidFill>
                      <a:srgbClr val="000066"/>
                    </a:solidFill>
                  </a:tcPr>
                </a:tc>
              </a:tr>
              <a:tr h="5934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txBody>
                  <a:tcPr marT="0" marB="0" anchor="ctr">
                    <a:solidFill>
                      <a:schemeClr val="accent3">
                        <a:lumMod val="95000"/>
                      </a:schemeClr>
                    </a:solidFill>
                  </a:tcPr>
                </a:tc>
              </a:tr>
              <a:tr h="5699272">
                <a:tc>
                  <a:txBody>
                    <a:bodyPr/>
                    <a:lstStyle/>
                    <a:p>
                      <a:pPr indent="432000">
                        <a:spcAft>
                          <a:spcPts val="600"/>
                        </a:spcAft>
                        <a:buFont typeface="Wingdings" pitchFamily="2" charset="2"/>
                        <a:buNone/>
                        <a:defRPr/>
                      </a:pPr>
                      <a:r>
                        <a:rPr lang="ru-RU" sz="2000" b="1" dirty="0" smtClean="0">
                          <a:solidFill>
                            <a:schemeClr val="tx1"/>
                          </a:solidFill>
                          <a:latin typeface="Book Antiqua" pitchFamily="18" charset="0"/>
                        </a:rPr>
                        <a:t>КОДЕКС РФ ОБ АДМИНИСТРАТИВНЫХ ПРАВОНАРУШЕНИЯХ</a:t>
                      </a:r>
                    </a:p>
                    <a:p>
                      <a:pPr indent="432000">
                        <a:spcAft>
                          <a:spcPts val="600"/>
                        </a:spcAft>
                        <a:buFont typeface="Wingdings" pitchFamily="2" charset="2"/>
                        <a:buNone/>
                        <a:defRPr/>
                      </a:pPr>
                      <a:r>
                        <a:rPr lang="ru-RU" b="1" dirty="0" smtClean="0">
                          <a:solidFill>
                            <a:schemeClr val="tx1"/>
                          </a:solidFill>
                          <a:latin typeface="Book Antiqua" pitchFamily="18" charset="0"/>
                        </a:rPr>
                        <a:t>от 30 декабря 2001 года № 195-ФЗ</a:t>
                      </a:r>
                      <a:endParaRPr lang="ru-RU" sz="1600" b="1" dirty="0" smtClean="0">
                        <a:latin typeface="Book Antiqua" pitchFamily="18" charset="0"/>
                      </a:endParaRPr>
                    </a:p>
                    <a:p>
                      <a:endParaRPr lang="ru-RU" sz="1600" baseline="0" dirty="0" smtClean="0">
                        <a:latin typeface="Book Antiqua" pitchFamily="18" charset="0"/>
                      </a:endParaRPr>
                    </a:p>
                    <a:p>
                      <a:r>
                        <a:rPr lang="ru-RU" sz="1600" b="1" kern="1200" baseline="0" dirty="0" smtClean="0">
                          <a:solidFill>
                            <a:schemeClr val="dk1"/>
                          </a:solidFill>
                          <a:latin typeface="Book Antiqua" pitchFamily="18" charset="0"/>
                          <a:ea typeface="+mn-ea"/>
                          <a:cs typeface="+mn-cs"/>
                        </a:rPr>
                        <a:t>Статья 6.29. Невыполнение обязанностей о представлении информации о конфликте интересов при осуществлении медицинской деятельности и фармацевтической деятельности</a:t>
                      </a:r>
                    </a:p>
                    <a:p>
                      <a:r>
                        <a:rPr lang="ru-RU" sz="1600" baseline="0" dirty="0" smtClean="0">
                          <a:latin typeface="Book Antiqua" pitchFamily="18" charset="0"/>
                        </a:rPr>
                        <a:t>3. Непредставление индивидуальным предпринимателем, осуществляющим медицинскую деятельность или фармацевтическую деятельность, информации о возникновении конфликта интересов в уполномоченный федеральный орган исполнительной власти -</a:t>
                      </a:r>
                    </a:p>
                    <a:p>
                      <a:r>
                        <a:rPr lang="ru-RU" sz="1600" b="1" i="1" baseline="0" dirty="0" smtClean="0">
                          <a:latin typeface="Book Antiqua" pitchFamily="18" charset="0"/>
                        </a:rPr>
                        <a:t>влечет наложение административного штрафа в размере от трех тысяч до пяти тысяч рублей.</a:t>
                      </a:r>
                    </a:p>
                    <a:p>
                      <a:r>
                        <a:rPr lang="ru-RU" sz="1600" baseline="0" dirty="0" smtClean="0">
                          <a:latin typeface="Book Antiqua" pitchFamily="18" charset="0"/>
                        </a:rPr>
                        <a:t>4. Совершение административного правонарушения, предусмотренного частями 1, 2 и 3 настоящей статьи, лицом, ранее подвергнутым административному наказанию за аналогичное административное правонарушение, -</a:t>
                      </a:r>
                    </a:p>
                    <a:p>
                      <a:r>
                        <a:rPr lang="ru-RU" sz="1600" b="1" i="1" baseline="0" dirty="0" smtClean="0">
                          <a:latin typeface="Book Antiqua" pitchFamily="18" charset="0"/>
                        </a:rPr>
                        <a:t>влечет наложение административного штрафа в размере от десяти тысяч до двадцати тысяч рублей либо дисквалификацию на срок до шести месяцев.</a:t>
                      </a:r>
                    </a:p>
                    <a:p>
                      <a:endParaRPr lang="ru-RU" sz="1800" b="1" i="1" baseline="0" dirty="0" smtClean="0"/>
                    </a:p>
                    <a:p>
                      <a:endParaRPr lang="ru-RU" sz="1800" baseline="0" dirty="0" smtClean="0"/>
                    </a:p>
                    <a:p>
                      <a:endParaRPr lang="ru-RU" sz="1800" baseline="0" dirty="0" smtClean="0">
                        <a:latin typeface="Book Antiqua" pitchFamily="18" charset="0"/>
                      </a:endParaRPr>
                    </a:p>
                    <a:p>
                      <a:endParaRPr lang="ru-RU" sz="1800" baseline="0" dirty="0" smtClean="0">
                        <a:latin typeface="Book Antiqua"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 y="4509120"/>
            <a:ext cx="8610600" cy="1872208"/>
          </a:xfrm>
        </p:spPr>
        <p:txBody>
          <a:bodyPr/>
          <a:lstStyle/>
          <a:p>
            <a:pPr marL="0" indent="0">
              <a:spcBef>
                <a:spcPts val="0"/>
              </a:spcBef>
            </a:pPr>
            <a:r>
              <a:rPr lang="ru-RU" sz="2400" spc="50" dirty="0" smtClean="0">
                <a:ln w="11430"/>
                <a:solidFill>
                  <a:srgbClr val="660033"/>
                </a:solidFill>
                <a:latin typeface="Bookman Old Style" pitchFamily="18" charset="0"/>
              </a:rPr>
              <a:t>ОГРАНИЧЕНИЯ, НАЛАГАЕМЫЕ НА МЕДИЦИНСКИХ И ФАРМАЦЕВТИЧЕСКИХ РАБОТНИКОВ ПРИ ОСУЩЕСТВЛЕНИИ ИМИ ПРОФЕССИОНАЛЬНОЙ ДЕЯТЕЛЬНОСТИ </a:t>
            </a:r>
            <a:r>
              <a:rPr lang="ru-RU" sz="2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man Old Style" pitchFamily="18" charset="0"/>
              </a:rPr>
              <a:t/>
            </a:r>
            <a:br>
              <a:rPr lang="ru-RU" sz="2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man Old Style" pitchFamily="18" charset="0"/>
              </a:rPr>
            </a:br>
            <a:r>
              <a:rPr lang="ru-RU"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man Old Style" pitchFamily="18" charset="0"/>
              </a:rPr>
              <a:t/>
            </a:r>
            <a:br>
              <a:rPr lang="ru-RU"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man Old Style" pitchFamily="18" charset="0"/>
              </a:rPr>
            </a:br>
            <a:endParaRPr lang="ru-RU" dirty="0"/>
          </a:p>
        </p:txBody>
      </p:sp>
      <p:sp>
        <p:nvSpPr>
          <p:cNvPr id="6" name="Нижний колонтитул 4"/>
          <p:cNvSpPr txBox="1">
            <a:spLocks/>
          </p:cNvSpPr>
          <p:nvPr/>
        </p:nvSpPr>
        <p:spPr bwMode="auto">
          <a:xfrm>
            <a:off x="179512" y="116632"/>
            <a:ext cx="5256584" cy="180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ru-RU" sz="2000" b="1" i="0" u="none" strike="noStrike" kern="1200" cap="none" spc="0" normalizeH="0" baseline="0" noProof="0" dirty="0" smtClean="0">
                <a:ln>
                  <a:noFill/>
                </a:ln>
                <a:solidFill>
                  <a:schemeClr val="accent6">
                    <a:lumMod val="75000"/>
                  </a:schemeClr>
                </a:solidFill>
                <a:effectLst/>
                <a:uLnTx/>
                <a:uFillTx/>
                <a:latin typeface="Book Antiqua" pitchFamily="18" charset="0"/>
                <a:ea typeface="+mn-ea"/>
                <a:cs typeface="+mn-cs"/>
              </a:rPr>
              <a:t>НАЦИОНАЛЬНЫЙ </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ru-RU" sz="2000" b="1" i="0" u="none" strike="noStrike" kern="1200" cap="none" spc="0" normalizeH="0" baseline="0" noProof="0" dirty="0" smtClean="0">
                <a:ln>
                  <a:noFill/>
                </a:ln>
                <a:solidFill>
                  <a:schemeClr val="accent6">
                    <a:lumMod val="75000"/>
                  </a:schemeClr>
                </a:solidFill>
                <a:effectLst/>
                <a:uLnTx/>
                <a:uFillTx/>
                <a:latin typeface="Book Antiqua" pitchFamily="18" charset="0"/>
                <a:ea typeface="+mn-ea"/>
                <a:cs typeface="+mn-cs"/>
              </a:rPr>
              <a:t>ИНСТИТУТ</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ru-RU" sz="2000" b="1" i="0" u="none" strike="noStrike" kern="1200" cap="none" spc="0" normalizeH="0" baseline="0" noProof="0" dirty="0" smtClean="0">
                <a:ln>
                  <a:noFill/>
                </a:ln>
                <a:solidFill>
                  <a:schemeClr val="accent6">
                    <a:lumMod val="75000"/>
                  </a:schemeClr>
                </a:solidFill>
                <a:effectLst/>
                <a:uLnTx/>
                <a:uFillTx/>
                <a:latin typeface="Book Antiqua" pitchFamily="18" charset="0"/>
                <a:ea typeface="+mn-ea"/>
                <a:cs typeface="+mn-cs"/>
              </a:rPr>
              <a:t>МЕДИЦИНСКОГО </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ru-RU" sz="2000" b="1" i="0" u="none" strike="noStrike" kern="1200" cap="none" spc="0" normalizeH="0" baseline="0" noProof="0" dirty="0" smtClean="0">
                <a:ln>
                  <a:noFill/>
                </a:ln>
                <a:solidFill>
                  <a:schemeClr val="accent6">
                    <a:lumMod val="75000"/>
                  </a:schemeClr>
                </a:solidFill>
                <a:effectLst/>
                <a:uLnTx/>
                <a:uFillTx/>
                <a:latin typeface="Book Antiqua" pitchFamily="18" charset="0"/>
                <a:ea typeface="+mn-ea"/>
                <a:cs typeface="+mn-cs"/>
              </a:rPr>
              <a:t>ПРАВА</a:t>
            </a:r>
            <a:endParaRPr kumimoji="0" lang="ru-RU" sz="2000" b="1" i="0" u="none" strike="noStrike" kern="1200" cap="none" spc="0" normalizeH="0" baseline="0" noProof="0" dirty="0">
              <a:ln>
                <a:noFill/>
              </a:ln>
              <a:solidFill>
                <a:schemeClr val="accent6">
                  <a:lumMod val="75000"/>
                </a:schemeClr>
              </a:solidFill>
              <a:effectLst/>
              <a:uLnTx/>
              <a:uFillTx/>
              <a:latin typeface="Book Antiqua" pitchFamily="18" charset="0"/>
              <a:ea typeface="+mn-ea"/>
              <a:cs typeface="+mn-cs"/>
            </a:endParaRPr>
          </a:p>
        </p:txBody>
      </p:sp>
      <p:pic>
        <p:nvPicPr>
          <p:cNvPr id="7" name="Picture 3" descr="http://www.med-law.ru/img/9239_logo.png">
            <a:hlinkClick r:id="rId2"/>
          </p:cNvPr>
          <p:cNvPicPr>
            <a:picLocks noChangeAspect="1" noChangeArrowheads="1"/>
          </p:cNvPicPr>
          <p:nvPr/>
        </p:nvPicPr>
        <p:blipFill>
          <a:blip r:embed="rId3" cstate="print"/>
          <a:srcRect/>
          <a:stretch>
            <a:fillRect/>
          </a:stretch>
        </p:blipFill>
        <p:spPr bwMode="auto">
          <a:xfrm>
            <a:off x="179512" y="188640"/>
            <a:ext cx="1512168" cy="1584176"/>
          </a:xfrm>
          <a:prstGeom prst="rect">
            <a:avLst/>
          </a:prstGeom>
          <a:noFill/>
          <a:ln>
            <a:solidFill>
              <a:srgbClr val="002060"/>
            </a:solidFill>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88640"/>
            <a:ext cx="7467600" cy="1512168"/>
          </a:xfrm>
        </p:spPr>
        <p:txBody>
          <a:bodyPr/>
          <a:lstStyle/>
          <a:p>
            <a:pPr lvl="2" algn="r">
              <a:defRPr/>
            </a:pPr>
            <a:r>
              <a:rPr lang="ru-RU" sz="2000" dirty="0" smtClean="0">
                <a:latin typeface="Bookman Old Style" pitchFamily="18" charset="0"/>
              </a:rPr>
              <a:t>МЕДИЦИНСКИЕ РАБОТНИКИ И РУКОВОДИТЕЛИ МЕДИЦИНСКИХ ОРГАНИЗАЦИЙ НЕ ВПРАВЕ:</a:t>
            </a:r>
            <a:br>
              <a:rPr lang="ru-RU" sz="2000" dirty="0" smtClean="0">
                <a:latin typeface="Bookman Old Style" pitchFamily="18" charset="0"/>
              </a:rPr>
            </a:br>
            <a:r>
              <a:rPr lang="ru-RU" sz="2000" dirty="0" smtClean="0">
                <a:latin typeface="Bookman Old Style" pitchFamily="18" charset="0"/>
              </a:rPr>
              <a:t/>
            </a:r>
            <a:br>
              <a:rPr lang="ru-RU" sz="2000" dirty="0" smtClean="0">
                <a:latin typeface="Bookman Old Style" pitchFamily="18" charset="0"/>
              </a:rPr>
            </a:br>
            <a:r>
              <a:rPr kumimoji="0" lang="ru-RU" sz="1200" kern="1200" dirty="0" smtClean="0">
                <a:latin typeface="Book Antiqua" pitchFamily="18" charset="0"/>
              </a:rPr>
              <a:t>Федеральный закон от 21 ноября 2011 г. N 323-ФЗ </a:t>
            </a:r>
            <a:br>
              <a:rPr kumimoji="0" lang="ru-RU" sz="1200" kern="1200" dirty="0" smtClean="0">
                <a:latin typeface="Book Antiqua" pitchFamily="18" charset="0"/>
              </a:rPr>
            </a:br>
            <a:r>
              <a:rPr kumimoji="0" lang="ru-RU" sz="1200" kern="1200" dirty="0" smtClean="0">
                <a:latin typeface="Book Antiqua" pitchFamily="18" charset="0"/>
              </a:rPr>
              <a:t>«Об основах охраны здоровья граждан в Российской Федерации»  (ст.74)</a:t>
            </a:r>
            <a:br>
              <a:rPr kumimoji="0" lang="ru-RU" sz="1200" kern="1200" dirty="0" smtClean="0">
                <a:latin typeface="Book Antiqua" pitchFamily="18" charset="0"/>
              </a:rPr>
            </a:br>
            <a:endParaRPr lang="ru-RU" sz="2000" dirty="0">
              <a:latin typeface="Bookman Old Style" pitchFamily="18" charset="0"/>
            </a:endParaRPr>
          </a:p>
        </p:txBody>
      </p:sp>
      <p:sp>
        <p:nvSpPr>
          <p:cNvPr id="3" name="Содержимое 2"/>
          <p:cNvSpPr>
            <a:spLocks noGrp="1"/>
          </p:cNvSpPr>
          <p:nvPr>
            <p:ph idx="1"/>
          </p:nvPr>
        </p:nvSpPr>
        <p:spPr/>
        <p:txBody>
          <a:bodyPr/>
          <a:lstStyle/>
          <a:p>
            <a:pPr marL="0" indent="0">
              <a:spcBef>
                <a:spcPts val="0"/>
              </a:spcBef>
              <a:buNone/>
            </a:pPr>
            <a:r>
              <a:rPr lang="ru-RU" sz="1600" b="1" dirty="0" smtClean="0">
                <a:latin typeface="Book Antiqua" pitchFamily="18" charset="0"/>
              </a:rPr>
              <a:t>принимать от</a:t>
            </a:r>
            <a:r>
              <a:rPr lang="ru-RU" sz="1600" dirty="0" smtClean="0">
                <a:latin typeface="Book Antiqua" pitchFamily="18" charset="0"/>
              </a:rPr>
              <a:t> организаций, занимающихся разработкой, производством и (или) реализацией лекарственных препаратов, медицинских изделий, организаций, обладающих правами на использование торгового наименования лекарственного препарата, организаций оптовой торговли лекарственными средствами, аптечных организаций (их представителей, иных физических и юридических лиц, осуществляющих свою деятельность от имени этих организаций):</a:t>
            </a:r>
          </a:p>
          <a:p>
            <a:pPr marL="0" indent="0">
              <a:spcBef>
                <a:spcPts val="0"/>
              </a:spcBef>
              <a:buNone/>
            </a:pPr>
            <a:r>
              <a:rPr lang="ru-RU" sz="1600" dirty="0" smtClean="0">
                <a:latin typeface="Book Antiqua" pitchFamily="18" charset="0"/>
              </a:rPr>
              <a:t> </a:t>
            </a:r>
          </a:p>
          <a:p>
            <a:pPr marL="0" indent="0">
              <a:spcBef>
                <a:spcPts val="0"/>
              </a:spcBef>
              <a:buClrTx/>
              <a:buSzPct val="90000"/>
              <a:buFont typeface="Wingdings" pitchFamily="2" charset="2"/>
              <a:buChar char="§"/>
            </a:pPr>
            <a:r>
              <a:rPr lang="ru-RU" sz="1600" dirty="0" smtClean="0">
                <a:latin typeface="Book Antiqua" pitchFamily="18" charset="0"/>
              </a:rPr>
              <a:t> подарки, </a:t>
            </a:r>
          </a:p>
          <a:p>
            <a:pPr marL="0" indent="0">
              <a:spcBef>
                <a:spcPts val="0"/>
              </a:spcBef>
              <a:buClrTx/>
              <a:buSzPct val="90000"/>
              <a:buFont typeface="Wingdings" pitchFamily="2" charset="2"/>
              <a:buChar char="§"/>
            </a:pPr>
            <a:endParaRPr lang="ru-RU" sz="1600" dirty="0" smtClean="0">
              <a:latin typeface="Book Antiqua" pitchFamily="18" charset="0"/>
            </a:endParaRPr>
          </a:p>
          <a:p>
            <a:pPr marL="0" indent="0">
              <a:spcBef>
                <a:spcPts val="0"/>
              </a:spcBef>
              <a:buClrTx/>
              <a:buSzPct val="90000"/>
              <a:buFont typeface="Wingdings" pitchFamily="2" charset="2"/>
              <a:buChar char="§"/>
            </a:pPr>
            <a:r>
              <a:rPr lang="ru-RU" sz="1600" dirty="0" smtClean="0">
                <a:latin typeface="Book Antiqua" pitchFamily="18" charset="0"/>
              </a:rPr>
              <a:t> денежные средства (за исключением вознаграждений по договорам при проведении клинических исследований лекарственных препаратов, клинических испытаний медицинских изделий, вознаграждений, связанных с осуществлением медицинским работником педагогической и (или) научной деятельности), </a:t>
            </a:r>
          </a:p>
          <a:p>
            <a:pPr marL="0" indent="0">
              <a:spcBef>
                <a:spcPts val="0"/>
              </a:spcBef>
              <a:buClrTx/>
              <a:buSzPct val="90000"/>
              <a:buFont typeface="Wingdings" pitchFamily="2" charset="2"/>
              <a:buChar char="§"/>
            </a:pPr>
            <a:endParaRPr lang="ru-RU" sz="1600" dirty="0" smtClean="0">
              <a:latin typeface="Book Antiqua" pitchFamily="18" charset="0"/>
            </a:endParaRPr>
          </a:p>
          <a:p>
            <a:pPr marL="0" indent="0">
              <a:spcBef>
                <a:spcPts val="0"/>
              </a:spcBef>
              <a:buClrTx/>
              <a:buSzPct val="90000"/>
              <a:buFont typeface="Wingdings" pitchFamily="2" charset="2"/>
              <a:buChar char="§"/>
            </a:pPr>
            <a:r>
              <a:rPr lang="ru-RU" sz="1600" dirty="0" smtClean="0">
                <a:latin typeface="Book Antiqua" pitchFamily="18" charset="0"/>
              </a:rPr>
              <a:t> в том числе на оплату развлечений, отдыха, проезда к месту отдыха, а также участвовать в развлекательных мероприятиях, проводимых за счет средств компаний, представителей компаний;</a:t>
            </a:r>
          </a:p>
          <a:p>
            <a:endParaRPr lang="ru-RU" dirty="0" smtClean="0"/>
          </a:p>
          <a:p>
            <a:pPr fontAlgn="t"/>
            <a:endParaRPr lang="ru-RU" dirty="0" smtClean="0"/>
          </a:p>
          <a:p>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88640"/>
            <a:ext cx="7467600" cy="1512168"/>
          </a:xfrm>
        </p:spPr>
        <p:txBody>
          <a:bodyPr/>
          <a:lstStyle/>
          <a:p>
            <a:pPr lvl="2" algn="r">
              <a:defRPr/>
            </a:pPr>
            <a:r>
              <a:rPr lang="ru-RU" sz="2000" dirty="0" smtClean="0">
                <a:latin typeface="Bookman Old Style" pitchFamily="18" charset="0"/>
              </a:rPr>
              <a:t>МЕДИЦИНСКИЕ РАБОТНИКИ И РУКОВОДИТЕЛИ МЕДИЦИНСКИХ ОРГАНИЗАЦИЙ НЕ ВПРАВЕ:</a:t>
            </a:r>
            <a:br>
              <a:rPr lang="ru-RU" sz="2000" dirty="0" smtClean="0">
                <a:latin typeface="Bookman Old Style" pitchFamily="18" charset="0"/>
              </a:rPr>
            </a:br>
            <a:r>
              <a:rPr lang="ru-RU" sz="2000" dirty="0" smtClean="0">
                <a:latin typeface="Bookman Old Style" pitchFamily="18" charset="0"/>
              </a:rPr>
              <a:t/>
            </a:r>
            <a:br>
              <a:rPr lang="ru-RU" sz="2000" dirty="0" smtClean="0">
                <a:latin typeface="Bookman Old Style" pitchFamily="18" charset="0"/>
              </a:rPr>
            </a:br>
            <a:r>
              <a:rPr kumimoji="0" lang="ru-RU" sz="1200" kern="1200" dirty="0" smtClean="0">
                <a:latin typeface="Book Antiqua" pitchFamily="18" charset="0"/>
              </a:rPr>
              <a:t>Федеральный закон от 21 ноября 2011 г. N 323-ФЗ </a:t>
            </a:r>
            <a:br>
              <a:rPr kumimoji="0" lang="ru-RU" sz="1200" kern="1200" dirty="0" smtClean="0">
                <a:latin typeface="Book Antiqua" pitchFamily="18" charset="0"/>
              </a:rPr>
            </a:br>
            <a:r>
              <a:rPr kumimoji="0" lang="ru-RU" sz="1200" kern="1200" dirty="0" smtClean="0">
                <a:latin typeface="Book Antiqua" pitchFamily="18" charset="0"/>
              </a:rPr>
              <a:t>«Об основах охраны здоровья граждан в Российской Федерации»  (ст.74)</a:t>
            </a:r>
            <a:br>
              <a:rPr kumimoji="0" lang="ru-RU" sz="1200" kern="1200" dirty="0" smtClean="0">
                <a:latin typeface="Book Antiqua" pitchFamily="18" charset="0"/>
              </a:rPr>
            </a:br>
            <a:endParaRPr lang="ru-RU" sz="2000" dirty="0">
              <a:latin typeface="Bookman Old Style" pitchFamily="18" charset="0"/>
            </a:endParaRPr>
          </a:p>
        </p:txBody>
      </p:sp>
      <p:sp>
        <p:nvSpPr>
          <p:cNvPr id="3" name="Содержимое 2"/>
          <p:cNvSpPr>
            <a:spLocks noGrp="1"/>
          </p:cNvSpPr>
          <p:nvPr>
            <p:ph idx="1"/>
          </p:nvPr>
        </p:nvSpPr>
        <p:spPr/>
        <p:txBody>
          <a:bodyPr/>
          <a:lstStyle/>
          <a:p>
            <a:pPr marL="0" indent="0">
              <a:spcBef>
                <a:spcPts val="0"/>
              </a:spcBef>
              <a:buNone/>
            </a:pPr>
            <a:r>
              <a:rPr lang="ru-RU" sz="1600" dirty="0" smtClean="0">
                <a:latin typeface="Book Antiqua" pitchFamily="18" charset="0"/>
              </a:rPr>
              <a:t>2) заключать с компанией, представителем компании соглашения о назначении или рекомендации пациентам лекарственных препаратов, медицинских изделий (за исключением договоров о проведении клинических исследований лекарственных препаратов, клинических испытаний медицинских изделий);</a:t>
            </a:r>
          </a:p>
          <a:p>
            <a:pPr marL="0" indent="0">
              <a:spcBef>
                <a:spcPts val="0"/>
              </a:spcBef>
              <a:buNone/>
            </a:pPr>
            <a:endParaRPr lang="ru-RU" sz="1600" dirty="0" smtClean="0">
              <a:latin typeface="Book Antiqua" pitchFamily="18" charset="0"/>
            </a:endParaRPr>
          </a:p>
          <a:p>
            <a:pPr marL="0" indent="0">
              <a:spcBef>
                <a:spcPts val="0"/>
              </a:spcBef>
              <a:buNone/>
            </a:pPr>
            <a:r>
              <a:rPr lang="ru-RU" sz="1600" dirty="0" smtClean="0">
                <a:latin typeface="Book Antiqua" pitchFamily="18" charset="0"/>
              </a:rPr>
              <a:t>3) получать от компании, представителя компании образцы лекарственных препаратов, медицинских изделий для вручения пациентам (за исключением случаев, связанных с проведением клинических исследований лекарственных препаратов, клинических испытаний медицинских изделий);</a:t>
            </a:r>
          </a:p>
          <a:p>
            <a:pPr marL="0" indent="0">
              <a:spcBef>
                <a:spcPts val="0"/>
              </a:spcBef>
              <a:buNone/>
            </a:pPr>
            <a:endParaRPr lang="ru-RU" sz="1600" dirty="0" smtClean="0">
              <a:latin typeface="Book Antiqua" pitchFamily="18" charset="0"/>
            </a:endParaRPr>
          </a:p>
          <a:p>
            <a:pPr marL="0" indent="0">
              <a:spcBef>
                <a:spcPts val="0"/>
              </a:spcBef>
              <a:buNone/>
            </a:pPr>
            <a:r>
              <a:rPr lang="ru-RU" sz="1600" dirty="0" smtClean="0">
                <a:latin typeface="Book Antiqua" pitchFamily="18" charset="0"/>
              </a:rPr>
              <a:t>4) предоставлять при назначении курса лечения пациенту недостоверную и (или) неполную информацию об используемых лекарственных препаратах, о медицинских изделиях, в том числе скрывать сведения о наличии в обращении аналогичных лекарственных препаратов, медицинских изделий;</a:t>
            </a:r>
            <a:endParaRPr lang="ru-RU" dirty="0" smtClean="0"/>
          </a:p>
          <a:p>
            <a:pPr fontAlgn="t"/>
            <a:endParaRPr lang="ru-RU" dirty="0" smtClean="0"/>
          </a:p>
          <a:p>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88640"/>
            <a:ext cx="7467600" cy="1512168"/>
          </a:xfrm>
        </p:spPr>
        <p:txBody>
          <a:bodyPr/>
          <a:lstStyle/>
          <a:p>
            <a:pPr lvl="2" algn="r">
              <a:defRPr/>
            </a:pPr>
            <a:r>
              <a:rPr lang="ru-RU" sz="2000" dirty="0" smtClean="0">
                <a:latin typeface="Bookman Old Style" pitchFamily="18" charset="0"/>
              </a:rPr>
              <a:t>МЕДИЦИНСКИЕ РАБОТНИКИ И РУКОВОДИТЕЛИ МЕДИЦИНСКИХ ОРГАНИЗАЦИЙ НЕ ВПРАВЕ:</a:t>
            </a:r>
            <a:br>
              <a:rPr lang="ru-RU" sz="2000" dirty="0" smtClean="0">
                <a:latin typeface="Bookman Old Style" pitchFamily="18" charset="0"/>
              </a:rPr>
            </a:br>
            <a:r>
              <a:rPr lang="ru-RU" sz="2000" dirty="0" smtClean="0">
                <a:latin typeface="Bookman Old Style" pitchFamily="18" charset="0"/>
              </a:rPr>
              <a:t/>
            </a:r>
            <a:br>
              <a:rPr lang="ru-RU" sz="2000" dirty="0" smtClean="0">
                <a:latin typeface="Bookman Old Style" pitchFamily="18" charset="0"/>
              </a:rPr>
            </a:br>
            <a:r>
              <a:rPr kumimoji="0" lang="ru-RU" sz="1200" kern="1200" dirty="0" smtClean="0">
                <a:latin typeface="Book Antiqua" pitchFamily="18" charset="0"/>
              </a:rPr>
              <a:t>Федеральный закон от 21 ноября 2011 г. N 323-ФЗ </a:t>
            </a:r>
            <a:br>
              <a:rPr kumimoji="0" lang="ru-RU" sz="1200" kern="1200" dirty="0" smtClean="0">
                <a:latin typeface="Book Antiqua" pitchFamily="18" charset="0"/>
              </a:rPr>
            </a:br>
            <a:r>
              <a:rPr kumimoji="0" lang="ru-RU" sz="1200" kern="1200" dirty="0" smtClean="0">
                <a:latin typeface="Book Antiqua" pitchFamily="18" charset="0"/>
              </a:rPr>
              <a:t>«Об основах охраны здоровья граждан в Российской Федерации»  (ст.74)</a:t>
            </a:r>
            <a:br>
              <a:rPr kumimoji="0" lang="ru-RU" sz="1200" kern="1200" dirty="0" smtClean="0">
                <a:latin typeface="Book Antiqua" pitchFamily="18" charset="0"/>
              </a:rPr>
            </a:br>
            <a:endParaRPr lang="ru-RU" sz="2000" dirty="0">
              <a:latin typeface="Bookman Old Style" pitchFamily="18" charset="0"/>
            </a:endParaRPr>
          </a:p>
        </p:txBody>
      </p:sp>
      <p:sp>
        <p:nvSpPr>
          <p:cNvPr id="3" name="Содержимое 2"/>
          <p:cNvSpPr>
            <a:spLocks noGrp="1"/>
          </p:cNvSpPr>
          <p:nvPr>
            <p:ph idx="1"/>
          </p:nvPr>
        </p:nvSpPr>
        <p:spPr/>
        <p:txBody>
          <a:bodyPr/>
          <a:lstStyle/>
          <a:p>
            <a:pPr marL="0" indent="0">
              <a:spcBef>
                <a:spcPts val="0"/>
              </a:spcBef>
              <a:buNone/>
            </a:pPr>
            <a:r>
              <a:rPr lang="ru-RU" sz="1600" dirty="0" smtClean="0">
                <a:latin typeface="Book Antiqua" pitchFamily="18" charset="0"/>
              </a:rPr>
              <a:t>5) осуществлять прием представителей компаний, за исключением случаев, связанных с проведением клинических исследований лекарственных препаратов, клинических испытаний медицинских изделий, участия в порядке, установленном администрацией медицинской организации, в собраниях медицинских работников и иных мероприятиях, направленных на повышение их профессионального уровня или на предоставление информации, связанной с осуществлением мониторинга безопасности лекарственных препаратов и мониторинга безопасности медицинских изделий;</a:t>
            </a:r>
          </a:p>
          <a:p>
            <a:pPr marL="0" indent="0">
              <a:spcBef>
                <a:spcPts val="0"/>
              </a:spcBef>
              <a:buNone/>
            </a:pPr>
            <a:endParaRPr lang="ru-RU" sz="1600" dirty="0" smtClean="0">
              <a:latin typeface="Book Antiqua" pitchFamily="18" charset="0"/>
            </a:endParaRPr>
          </a:p>
          <a:p>
            <a:pPr marL="0" indent="0">
              <a:spcBef>
                <a:spcPts val="0"/>
              </a:spcBef>
              <a:buNone/>
            </a:pPr>
            <a:r>
              <a:rPr lang="ru-RU" sz="1600" dirty="0" smtClean="0">
                <a:latin typeface="Book Antiqua" pitchFamily="18" charset="0"/>
              </a:rPr>
              <a:t>6) выписывать лекарственные препараты, медицинские изделия на бланках, содержащих информацию рекламного характера, а также на рецептурных бланках, на которых заранее напечатано наименование лекарственного препарата, медицинского изделия.</a:t>
            </a:r>
          </a:p>
          <a:p>
            <a:pPr marL="0" indent="0">
              <a:spcBef>
                <a:spcPts val="0"/>
              </a:spcBef>
              <a:buNone/>
            </a:pPr>
            <a:endParaRPr lang="ru-RU" dirty="0" smtClean="0"/>
          </a:p>
          <a:p>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88640"/>
            <a:ext cx="7467600" cy="1512168"/>
          </a:xfrm>
        </p:spPr>
        <p:txBody>
          <a:bodyPr/>
          <a:lstStyle/>
          <a:p>
            <a:pPr lvl="2" algn="r">
              <a:defRPr/>
            </a:pPr>
            <a:r>
              <a:rPr lang="ru-RU" sz="1800" dirty="0" smtClean="0">
                <a:latin typeface="Bookman Old Style" pitchFamily="18" charset="0"/>
              </a:rPr>
              <a:t>ФАРМАЦЕВТИЧЕСКИЕ РАБОТНИКИ И РУКОВОДИТЕЛИ АПТЕЧНЫХ ОРГАНИЗАЦИЙ НЕ ВПРАВЕ:</a:t>
            </a:r>
            <a:br>
              <a:rPr lang="ru-RU" sz="1800" dirty="0" smtClean="0">
                <a:latin typeface="Bookman Old Style" pitchFamily="18" charset="0"/>
              </a:rPr>
            </a:br>
            <a:r>
              <a:rPr lang="ru-RU" sz="1800" dirty="0" smtClean="0">
                <a:latin typeface="Bookman Old Style" pitchFamily="18" charset="0"/>
              </a:rPr>
              <a:t/>
            </a:r>
            <a:br>
              <a:rPr lang="ru-RU" sz="1800" dirty="0" smtClean="0">
                <a:latin typeface="Bookman Old Style" pitchFamily="18" charset="0"/>
              </a:rPr>
            </a:br>
            <a:r>
              <a:rPr kumimoji="0" lang="ru-RU" sz="1200" kern="1200" dirty="0" smtClean="0">
                <a:latin typeface="Book Antiqua" pitchFamily="18" charset="0"/>
              </a:rPr>
              <a:t>Федеральный закон от 21 ноября 2011 г. N 323-ФЗ </a:t>
            </a:r>
            <a:br>
              <a:rPr kumimoji="0" lang="ru-RU" sz="1200" kern="1200" dirty="0" smtClean="0">
                <a:latin typeface="Book Antiqua" pitchFamily="18" charset="0"/>
              </a:rPr>
            </a:br>
            <a:r>
              <a:rPr kumimoji="0" lang="ru-RU" sz="1200" kern="1200" dirty="0" smtClean="0">
                <a:latin typeface="Book Antiqua" pitchFamily="18" charset="0"/>
              </a:rPr>
              <a:t>«Об основах охраны здоровья граждан в Российской Федерации»  (ст.74)</a:t>
            </a:r>
            <a:br>
              <a:rPr kumimoji="0" lang="ru-RU" sz="1200" kern="1200" dirty="0" smtClean="0">
                <a:latin typeface="Book Antiqua" pitchFamily="18" charset="0"/>
              </a:rPr>
            </a:br>
            <a:endParaRPr lang="ru-RU" sz="2000" dirty="0">
              <a:latin typeface="Bookman Old Style" pitchFamily="18" charset="0"/>
            </a:endParaRPr>
          </a:p>
        </p:txBody>
      </p:sp>
      <p:sp>
        <p:nvSpPr>
          <p:cNvPr id="3" name="Содержимое 2"/>
          <p:cNvSpPr>
            <a:spLocks noGrp="1"/>
          </p:cNvSpPr>
          <p:nvPr>
            <p:ph idx="1"/>
          </p:nvPr>
        </p:nvSpPr>
        <p:spPr/>
        <p:txBody>
          <a:bodyPr/>
          <a:lstStyle/>
          <a:p>
            <a:pPr fontAlgn="auto">
              <a:spcBef>
                <a:spcPts val="0"/>
              </a:spcBef>
              <a:buClrTx/>
              <a:buSzPct val="90000"/>
              <a:buFont typeface="+mj-lt"/>
              <a:buAutoNum type="arabicPeriod"/>
            </a:pPr>
            <a:r>
              <a:rPr lang="ru-RU" sz="1600" dirty="0" smtClean="0">
                <a:latin typeface="Book Antiqua" pitchFamily="18" charset="0"/>
              </a:rPr>
              <a:t>принимать подарки, денежные средства, в том числе на оплату развлечений, отдыха, проезда к месту отдыха, и принимать участие в развлекательных мероприятиях, проводимых за счет средств компании, представителя компании;</a:t>
            </a:r>
          </a:p>
          <a:p>
            <a:pPr fontAlgn="auto">
              <a:spcBef>
                <a:spcPts val="0"/>
              </a:spcBef>
              <a:buClrTx/>
              <a:buSzPct val="90000"/>
              <a:buFont typeface="+mj-lt"/>
              <a:buAutoNum type="arabicPeriod"/>
            </a:pPr>
            <a:endParaRPr lang="ru-RU" sz="1600" dirty="0" smtClean="0">
              <a:latin typeface="Book Antiqua" pitchFamily="18" charset="0"/>
            </a:endParaRPr>
          </a:p>
          <a:p>
            <a:pPr fontAlgn="auto">
              <a:spcBef>
                <a:spcPts val="0"/>
              </a:spcBef>
              <a:buClrTx/>
              <a:buSzPct val="90000"/>
              <a:buFont typeface="+mj-lt"/>
              <a:buAutoNum type="arabicPeriod"/>
            </a:pPr>
            <a:r>
              <a:rPr lang="ru-RU" sz="1600" dirty="0" smtClean="0">
                <a:latin typeface="Book Antiqua" pitchFamily="18" charset="0"/>
              </a:rPr>
              <a:t> получать от компании, представителя компании образцы лекарственных препаратов, медицинских изделий для вручения населению;</a:t>
            </a:r>
          </a:p>
          <a:p>
            <a:pPr fontAlgn="auto">
              <a:spcBef>
                <a:spcPts val="0"/>
              </a:spcBef>
              <a:buClrTx/>
              <a:buSzPct val="90000"/>
              <a:buFont typeface="+mj-lt"/>
              <a:buAutoNum type="arabicPeriod"/>
            </a:pPr>
            <a:endParaRPr lang="ru-RU" sz="1600" dirty="0" smtClean="0">
              <a:latin typeface="Book Antiqua" pitchFamily="18" charset="0"/>
            </a:endParaRPr>
          </a:p>
          <a:p>
            <a:pPr fontAlgn="auto">
              <a:spcBef>
                <a:spcPts val="0"/>
              </a:spcBef>
              <a:buClrTx/>
              <a:buSzPct val="90000"/>
              <a:buFont typeface="+mj-lt"/>
              <a:buAutoNum type="arabicPeriod"/>
            </a:pPr>
            <a:r>
              <a:rPr lang="ru-RU" sz="1600" dirty="0" smtClean="0">
                <a:latin typeface="Book Antiqua" pitchFamily="18" charset="0"/>
              </a:rPr>
              <a:t>заключать с компанией, представителем компании соглашения о предложении населению определенных лекарственных препаратов, медицинских изделий;</a:t>
            </a:r>
          </a:p>
          <a:p>
            <a:pPr fontAlgn="auto">
              <a:spcBef>
                <a:spcPts val="0"/>
              </a:spcBef>
              <a:buClrTx/>
              <a:buSzPct val="90000"/>
              <a:buFont typeface="+mj-lt"/>
              <a:buAutoNum type="arabicPeriod"/>
            </a:pPr>
            <a:endParaRPr lang="ru-RU" sz="1600" dirty="0" smtClean="0">
              <a:latin typeface="Book Antiqua" pitchFamily="18" charset="0"/>
            </a:endParaRPr>
          </a:p>
          <a:p>
            <a:pPr fontAlgn="t">
              <a:spcBef>
                <a:spcPts val="0"/>
              </a:spcBef>
              <a:buClrTx/>
              <a:buSzPct val="90000"/>
              <a:buFont typeface="+mj-lt"/>
              <a:buAutoNum type="arabicPeriod"/>
            </a:pPr>
            <a:r>
              <a:rPr lang="ru-RU" sz="1600" dirty="0" smtClean="0">
                <a:latin typeface="Book Antiqua" pitchFamily="18" charset="0"/>
              </a:rPr>
              <a:t> предоставлять населению недостоверную и (или) неполную информацию о наличии лекарственных препаратов, включая лекарственные препараты, имеющие одинаковое международное непатентованное наименование, медицинских изделий, в том числе скрывать информацию о наличии лекарственных препаратов и медицинских изделий, имеющих более низкую цену.</a:t>
            </a:r>
          </a:p>
          <a:p>
            <a:pPr marL="0" indent="0">
              <a:spcBef>
                <a:spcPts val="0"/>
              </a:spcBef>
            </a:pPr>
            <a:endParaRPr lang="ru-RU" dirty="0" smtClean="0"/>
          </a:p>
          <a:p>
            <a:pPr fontAlgn="auto"/>
            <a:endParaRPr lang="ru-RU" dirty="0" smtClean="0"/>
          </a:p>
          <a:p>
            <a:pPr marL="0" indent="0">
              <a:spcBef>
                <a:spcPts val="0"/>
              </a:spcBef>
              <a:buNone/>
            </a:pPr>
            <a:endParaRPr lang="ru-RU" dirty="0" smtClean="0"/>
          </a:p>
          <a:p>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88640"/>
            <a:ext cx="7592888" cy="2160240"/>
          </a:xfrm>
        </p:spPr>
        <p:txBody>
          <a:bodyPr/>
          <a:lstStyle/>
          <a:p>
            <a:pPr lvl="2" algn="r">
              <a:defRPr/>
            </a:pPr>
            <a:r>
              <a:rPr lang="ru-RU" sz="1800" dirty="0" smtClean="0">
                <a:latin typeface="Bookman Old Style" pitchFamily="18" charset="0"/>
              </a:rPr>
              <a:t/>
            </a:r>
            <a:br>
              <a:rPr lang="ru-RU" sz="1800" dirty="0" smtClean="0">
                <a:latin typeface="Bookman Old Style" pitchFamily="18" charset="0"/>
              </a:rPr>
            </a:br>
            <a:r>
              <a:rPr lang="ru-RU" sz="1800" dirty="0" smtClean="0">
                <a:latin typeface="Bookman Old Style" pitchFamily="18" charset="0"/>
              </a:rPr>
              <a:t/>
            </a:r>
            <a:br>
              <a:rPr lang="ru-RU" sz="1800" dirty="0" smtClean="0">
                <a:latin typeface="Bookman Old Style" pitchFamily="18" charset="0"/>
              </a:rPr>
            </a:br>
            <a:r>
              <a:rPr lang="ru-RU" sz="1800" dirty="0" smtClean="0">
                <a:latin typeface="Bookman Old Style" pitchFamily="18" charset="0"/>
              </a:rPr>
              <a:t>ОГРАНИЧЕНИЯ, НАЛАГАЕМЫЕ НА ОРГАНИЗАЦИИ, ОСУЩЕСТВЛЯЮЩИЕ ДЕЯТЕЛЬНОСТЬ ПО ОБРАЩЕНИЮ ЛЕКАРСТВЕННЫХ СРЕДСТВ</a:t>
            </a:r>
            <a:br>
              <a:rPr lang="ru-RU" sz="1800" dirty="0" smtClean="0">
                <a:latin typeface="Bookman Old Style" pitchFamily="18" charset="0"/>
              </a:rPr>
            </a:br>
            <a:r>
              <a:rPr lang="ru-RU" sz="1800" dirty="0" smtClean="0">
                <a:latin typeface="Bookman Old Style" pitchFamily="18" charset="0"/>
              </a:rPr>
              <a:t/>
            </a:r>
            <a:br>
              <a:rPr lang="ru-RU" sz="1800" dirty="0" smtClean="0">
                <a:latin typeface="Bookman Old Style" pitchFamily="18" charset="0"/>
              </a:rPr>
            </a:br>
            <a:r>
              <a:rPr lang="ru-RU" sz="1800" dirty="0" smtClean="0">
                <a:solidFill>
                  <a:schemeClr val="tx1"/>
                </a:solidFill>
                <a:latin typeface="Bookman Old Style" pitchFamily="18" charset="0"/>
              </a:rPr>
              <a:t/>
            </a:r>
            <a:br>
              <a:rPr lang="ru-RU" sz="1800" dirty="0" smtClean="0">
                <a:solidFill>
                  <a:schemeClr val="tx1"/>
                </a:solidFill>
                <a:latin typeface="Bookman Old Style" pitchFamily="18" charset="0"/>
              </a:rPr>
            </a:br>
            <a:r>
              <a:rPr lang="ru-RU" sz="1800" dirty="0" smtClean="0">
                <a:solidFill>
                  <a:schemeClr val="tx1"/>
                </a:solidFill>
                <a:latin typeface="Bookman Old Style" pitchFamily="18" charset="0"/>
              </a:rPr>
              <a:t/>
            </a:r>
            <a:br>
              <a:rPr lang="ru-RU" sz="1800" dirty="0" smtClean="0">
                <a:solidFill>
                  <a:schemeClr val="tx1"/>
                </a:solidFill>
                <a:latin typeface="Bookman Old Style" pitchFamily="18" charset="0"/>
              </a:rPr>
            </a:br>
            <a:r>
              <a:rPr lang="ru-RU" sz="1600" i="1" dirty="0" smtClean="0">
                <a:solidFill>
                  <a:schemeClr val="tx1"/>
                </a:solidFill>
                <a:latin typeface="Book Antiqua" pitchFamily="18" charset="0"/>
              </a:rPr>
              <a:t>Федеральный закон от 12 апреля 2010 г. N 61-ФЗ </a:t>
            </a:r>
            <a:br>
              <a:rPr lang="ru-RU" sz="1600" i="1" dirty="0" smtClean="0">
                <a:solidFill>
                  <a:schemeClr val="tx1"/>
                </a:solidFill>
                <a:latin typeface="Book Antiqua" pitchFamily="18" charset="0"/>
              </a:rPr>
            </a:br>
            <a:r>
              <a:rPr lang="ru-RU" sz="1600" i="1" dirty="0" smtClean="0">
                <a:solidFill>
                  <a:schemeClr val="tx1"/>
                </a:solidFill>
                <a:latin typeface="Book Antiqua" pitchFamily="18" charset="0"/>
              </a:rPr>
              <a:t>"Об обращении лекарственных средств</a:t>
            </a:r>
            <a:r>
              <a:rPr lang="ru-RU" sz="1600" dirty="0" smtClean="0">
                <a:solidFill>
                  <a:schemeClr val="tx1"/>
                </a:solidFill>
                <a:latin typeface="Book Antiqua" pitchFamily="18" charset="0"/>
              </a:rPr>
              <a:t> (глава 14.1.) </a:t>
            </a:r>
            <a:br>
              <a:rPr lang="ru-RU" sz="1600" dirty="0" smtClean="0">
                <a:solidFill>
                  <a:schemeClr val="tx1"/>
                </a:solidFill>
                <a:latin typeface="Book Antiqua" pitchFamily="18" charset="0"/>
              </a:rPr>
            </a:br>
            <a:r>
              <a:rPr lang="ru-RU" sz="1800" dirty="0" smtClean="0">
                <a:latin typeface="Bookman Old Style" pitchFamily="18" charset="0"/>
              </a:rPr>
              <a:t/>
            </a:r>
            <a:br>
              <a:rPr lang="ru-RU" sz="1800" dirty="0" smtClean="0">
                <a:latin typeface="Bookman Old Style" pitchFamily="18" charset="0"/>
              </a:rPr>
            </a:br>
            <a:endParaRPr lang="ru-RU" sz="2000" dirty="0">
              <a:latin typeface="Bookman Old Style" pitchFamily="18" charset="0"/>
            </a:endParaRPr>
          </a:p>
        </p:txBody>
      </p:sp>
      <p:sp>
        <p:nvSpPr>
          <p:cNvPr id="3" name="Содержимое 2"/>
          <p:cNvSpPr>
            <a:spLocks noGrp="1"/>
          </p:cNvSpPr>
          <p:nvPr>
            <p:ph idx="1"/>
          </p:nvPr>
        </p:nvSpPr>
        <p:spPr>
          <a:xfrm>
            <a:off x="228600" y="548680"/>
            <a:ext cx="8735888" cy="6004520"/>
          </a:xfrm>
        </p:spPr>
        <p:txBody>
          <a:bodyPr/>
          <a:lstStyle/>
          <a:p>
            <a:pPr>
              <a:buNone/>
            </a:pPr>
            <a:endParaRPr lang="ru-RU" dirty="0" smtClean="0"/>
          </a:p>
          <a:p>
            <a:pPr>
              <a:buNone/>
            </a:pPr>
            <a:endParaRPr lang="ru-RU" sz="1600" b="1" dirty="0" smtClean="0">
              <a:latin typeface="Book Antiqua" pitchFamily="18" charset="0"/>
            </a:endParaRPr>
          </a:p>
          <a:p>
            <a:pPr fontAlgn="t">
              <a:buNone/>
            </a:pPr>
            <a:endParaRPr lang="ru-RU" sz="1600" b="1" dirty="0" smtClean="0">
              <a:latin typeface="Book Antiqua" pitchFamily="18" charset="0"/>
            </a:endParaRPr>
          </a:p>
          <a:p>
            <a:pPr fontAlgn="t">
              <a:buNone/>
            </a:pPr>
            <a:endParaRPr lang="ru-RU" sz="1600" b="1" dirty="0" smtClean="0">
              <a:latin typeface="Book Antiqua" pitchFamily="18" charset="0"/>
            </a:endParaRPr>
          </a:p>
          <a:p>
            <a:pPr fontAlgn="t">
              <a:buNone/>
            </a:pPr>
            <a:endParaRPr lang="ru-RU" sz="1600" b="1" dirty="0" smtClean="0">
              <a:latin typeface="Book Antiqua" pitchFamily="18" charset="0"/>
            </a:endParaRPr>
          </a:p>
          <a:p>
            <a:pPr fontAlgn="t">
              <a:buNone/>
            </a:pPr>
            <a:endParaRPr lang="ru-RU" sz="1600" b="1" dirty="0" smtClean="0">
              <a:latin typeface="Book Antiqua" pitchFamily="18" charset="0"/>
            </a:endParaRPr>
          </a:p>
          <a:p>
            <a:pPr fontAlgn="t">
              <a:buNone/>
            </a:pPr>
            <a:r>
              <a:rPr lang="ru-RU" sz="1600" b="1" dirty="0" smtClean="0">
                <a:latin typeface="Book Antiqua" pitchFamily="18" charset="0"/>
              </a:rPr>
              <a:t>Организации, участвующие в обороте лекарственных средств  не вправе:</a:t>
            </a:r>
            <a:endParaRPr lang="ru-RU" sz="1600" dirty="0" smtClean="0">
              <a:latin typeface="Book Antiqua" pitchFamily="18" charset="0"/>
            </a:endParaRPr>
          </a:p>
          <a:p>
            <a:endParaRPr lang="ru-RU" sz="1600" b="1" dirty="0" smtClean="0">
              <a:latin typeface="Book Antiqua" pitchFamily="18" charset="0"/>
            </a:endParaRPr>
          </a:p>
          <a:p>
            <a:pPr fontAlgn="t">
              <a:buClrTx/>
              <a:buSzPct val="87000"/>
              <a:buFont typeface="+mj-lt"/>
              <a:buAutoNum type="arabicPeriod"/>
            </a:pPr>
            <a:r>
              <a:rPr lang="ru-RU" sz="1600" dirty="0" smtClean="0">
                <a:latin typeface="Book Antiqua" pitchFamily="18" charset="0"/>
              </a:rPr>
              <a:t>вручать подарки, выплачивать денежные средства (за исключением вознаграждений по договорам при проведении клинических исследований лекарственных препаратов для медицинского применения, вознаграждений, связанных с осуществлением медицинским работником педагогической и (или) научной деятельности), в том числе оплачивать развлечения, отдых, проезд к месту отдыха, а также привлекать к участию в развлекательных мероприятиях, проводимых за счет своих средств;</a:t>
            </a:r>
          </a:p>
          <a:p>
            <a:pPr>
              <a:buClrTx/>
              <a:buSzPct val="87000"/>
              <a:buFont typeface="+mj-lt"/>
              <a:buAutoNum type="arabicPeriod"/>
            </a:pPr>
            <a:endParaRPr lang="ru-RU" sz="1600" dirty="0" smtClean="0">
              <a:latin typeface="Book Antiqua" pitchFamily="18" charset="0"/>
            </a:endParaRPr>
          </a:p>
          <a:p>
            <a:pPr fontAlgn="t">
              <a:buClrTx/>
              <a:buSzPct val="87000"/>
              <a:buFont typeface="+mj-lt"/>
              <a:buAutoNum type="arabicPeriod"/>
            </a:pPr>
            <a:r>
              <a:rPr lang="ru-RU" sz="1600" dirty="0" smtClean="0">
                <a:latin typeface="Book Antiqua" pitchFamily="18" charset="0"/>
              </a:rPr>
              <a:t>заключать соглашения о назначении или рекомендации пациентам лекарственных препаратов для медицинского применения (за исключением договоров о проведении клинических исследований лекарственных препаратов для медицинского применения);</a:t>
            </a:r>
          </a:p>
          <a:p>
            <a:endParaRPr lang="ru-RU" sz="1600" b="1" dirty="0" smtClean="0">
              <a:latin typeface="Book Antiqua" pitchFamily="18" charset="0"/>
            </a:endParaRPr>
          </a:p>
          <a:p>
            <a:pPr fontAlgn="auto"/>
            <a:endParaRPr lang="ru-RU" sz="1600" b="1" i="1" dirty="0" smtClean="0">
              <a:latin typeface="Book Antiqua" pitchFamily="18" charset="0"/>
            </a:endParaRPr>
          </a:p>
          <a:p>
            <a:endParaRPr lang="ru-RU" b="1" dirty="0" smtClean="0"/>
          </a:p>
          <a:p>
            <a:pPr fontAlgn="auto"/>
            <a:endParaRPr lang="ru-RU" dirty="0" smtClean="0"/>
          </a:p>
          <a:p>
            <a:pPr fontAlgn="auto"/>
            <a:endParaRPr lang="ru-RU" dirty="0" smtClean="0"/>
          </a:p>
          <a:p>
            <a:pPr marL="0" indent="0">
              <a:spcBef>
                <a:spcPts val="0"/>
              </a:spcBef>
              <a:buNone/>
            </a:pP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32610"/>
        </p:xfrm>
        <a:graphic>
          <a:graphicData uri="http://schemas.openxmlformats.org/drawingml/2006/table">
            <a:tbl>
              <a:tblPr firstRow="1" bandRow="1">
                <a:tableStyleId>{5C22544A-7EE6-4342-B048-85BDC9FD1C3A}</a:tableStyleId>
              </a:tblPr>
              <a:tblGrid>
                <a:gridCol w="4506715"/>
                <a:gridCol w="4637285"/>
              </a:tblGrid>
              <a:tr h="880904">
                <a:tc gridSpan="2">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 ЗДРАВООХРАНЕНИЯ</a:t>
                      </a:r>
                    </a:p>
                  </a:txBody>
                  <a:tcPr anchor="ctr">
                    <a:solidFill>
                      <a:srgbClr val="000066"/>
                    </a:solidFill>
                  </a:tcPr>
                </a:tc>
                <a:tc hMerge="1">
                  <a:txBody>
                    <a:bodyPr/>
                    <a:lstStyle/>
                    <a:p>
                      <a:endParaRPr lang="ru-RU"/>
                    </a:p>
                  </a:txBody>
                  <a:tcPr/>
                </a:tc>
              </a:tr>
              <a:tr h="7500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Book Antiqua" pitchFamily="18" charset="0"/>
                        </a:rPr>
                        <a:t>СИСТЕМА </a:t>
                      </a:r>
                    </a:p>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latin typeface="Book Antiqua" pitchFamily="18" charset="0"/>
                        </a:rPr>
                        <a:t>ОБЩЕГО ЗАКОНОДАТЕЛЬСТВА</a:t>
                      </a:r>
                    </a:p>
                    <a:p>
                      <a:pPr algn="ctr">
                        <a:lnSpc>
                          <a:spcPct val="100000"/>
                        </a:lnSpc>
                        <a:spcBef>
                          <a:spcPts val="0"/>
                        </a:spcBef>
                        <a:spcAft>
                          <a:spcPts val="0"/>
                        </a:spcAft>
                      </a:pPr>
                      <a:endParaRPr kumimoji="0" lang="ru-RU" sz="1600" b="1" i="0" u="none" strike="noStrike" cap="none" normalizeH="0" baseline="0" dirty="0" smtClean="0">
                        <a:ln>
                          <a:noFill/>
                        </a:ln>
                        <a:solidFill>
                          <a:schemeClr val="tx1"/>
                        </a:solidFill>
                        <a:latin typeface="Book Antiqua" pitchFamily="18" charset="0"/>
                      </a:endParaRPr>
                    </a:p>
                  </a:txBody>
                  <a:tcPr marT="0" marB="0"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600" b="1" i="0" u="none" strike="noStrike" cap="none" normalizeH="0" baseline="0" dirty="0" smtClean="0">
                          <a:ln>
                            <a:noFill/>
                          </a:ln>
                          <a:solidFill>
                            <a:schemeClr val="tx1"/>
                          </a:solidFill>
                          <a:latin typeface="Book Antiqua" pitchFamily="18" charset="0"/>
                          <a:cs typeface="Times New Roman" pitchFamily="18" charset="0"/>
                        </a:rPr>
                        <a:t>СИСТЕМА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600" b="1" i="0" u="none" strike="noStrike" cap="none" normalizeH="0" baseline="0" dirty="0" smtClean="0">
                          <a:ln>
                            <a:noFill/>
                          </a:ln>
                          <a:solidFill>
                            <a:schemeClr val="tx1"/>
                          </a:solidFill>
                          <a:latin typeface="Book Antiqua" pitchFamily="18" charset="0"/>
                          <a:cs typeface="Times New Roman" pitchFamily="18" charset="0"/>
                        </a:rPr>
                        <a:t>СПЕЦИАЛЬНОГО ЗАКОНОДАТЕЛЬСТВА</a:t>
                      </a:r>
                    </a:p>
                    <a:p>
                      <a:pPr algn="ctr">
                        <a:lnSpc>
                          <a:spcPct val="100000"/>
                        </a:lnSpc>
                        <a:spcBef>
                          <a:spcPts val="0"/>
                        </a:spcBef>
                        <a:spcAft>
                          <a:spcPts val="0"/>
                        </a:spcAft>
                      </a:pPr>
                      <a:endParaRPr kumimoji="0" lang="ru-RU" sz="1600" b="1" i="0" u="none" strike="noStrike" cap="none" normalizeH="0" baseline="0" dirty="0" smtClean="0">
                        <a:ln>
                          <a:noFill/>
                        </a:ln>
                        <a:solidFill>
                          <a:schemeClr val="tx1"/>
                        </a:solidFill>
                        <a:latin typeface="Book Antiqua" pitchFamily="18" charset="0"/>
                      </a:endParaRPr>
                    </a:p>
                  </a:txBody>
                  <a:tcPr marT="0" marB="0" anchor="ctr">
                    <a:solidFill>
                      <a:schemeClr val="accent5">
                        <a:lumMod val="20000"/>
                        <a:lumOff val="80000"/>
                      </a:schemeClr>
                    </a:solidFill>
                  </a:tcPr>
                </a:tc>
              </a:tr>
              <a:tr h="5201696">
                <a:tc>
                  <a:txBody>
                    <a:bodyPr/>
                    <a:lstStyle/>
                    <a:p>
                      <a:pPr>
                        <a:spcBef>
                          <a:spcPts val="0"/>
                        </a:spcBef>
                        <a:buFont typeface="Wingdings" pitchFamily="2" charset="2"/>
                        <a:buNone/>
                        <a:defRPr/>
                      </a:pPr>
                      <a:endParaRPr lang="ru-RU" sz="1600" dirty="0" smtClean="0">
                        <a:latin typeface="Book Antiqua" pitchFamily="18" charset="0"/>
                      </a:endParaRPr>
                    </a:p>
                    <a:p>
                      <a:pPr>
                        <a:spcBef>
                          <a:spcPts val="0"/>
                        </a:spcBef>
                        <a:buFont typeface="Wingdings" pitchFamily="2" charset="2"/>
                        <a:buChar char="§"/>
                        <a:defRPr/>
                      </a:pPr>
                      <a:r>
                        <a:rPr lang="ru-RU" sz="1600" dirty="0" smtClean="0">
                          <a:latin typeface="Book Antiqua" pitchFamily="18" charset="0"/>
                        </a:rPr>
                        <a:t>  Федеральный закон от 24 июля 1998 г. N 124-ФЗ "Об основных гарантиях прав ребенка в Российской Федерации" </a:t>
                      </a:r>
                    </a:p>
                    <a:p>
                      <a:pPr>
                        <a:spcBef>
                          <a:spcPts val="0"/>
                        </a:spcBef>
                        <a:buFont typeface="Wingdings" pitchFamily="2" charset="2"/>
                        <a:buChar char="§"/>
                        <a:defRPr/>
                      </a:pPr>
                      <a:endParaRPr lang="ru-RU" sz="1600" dirty="0" smtClean="0">
                        <a:latin typeface="Book Antiqua" pitchFamily="18" charset="0"/>
                      </a:endParaRPr>
                    </a:p>
                    <a:p>
                      <a:pPr>
                        <a:spcBef>
                          <a:spcPts val="0"/>
                        </a:spcBef>
                        <a:buFont typeface="Wingdings" pitchFamily="2" charset="2"/>
                        <a:buChar char="§"/>
                        <a:defRPr/>
                      </a:pPr>
                      <a:r>
                        <a:rPr lang="ru-RU" sz="1600" dirty="0" smtClean="0">
                          <a:latin typeface="Book Antiqua" pitchFamily="18" charset="0"/>
                        </a:rPr>
                        <a:t>  Федеральный закон от 2 января 2000 г. N 29-ФЗ "О качестве и безопасности пищевых продуктов" </a:t>
                      </a:r>
                    </a:p>
                    <a:p>
                      <a:pPr>
                        <a:spcBef>
                          <a:spcPts val="0"/>
                        </a:spcBef>
                        <a:buFont typeface="Wingdings" pitchFamily="2" charset="2"/>
                        <a:buChar char="§"/>
                        <a:defRPr/>
                      </a:pPr>
                      <a:endParaRPr lang="ru-RU" sz="1600" dirty="0" smtClean="0">
                        <a:latin typeface="Book Antiqua" pitchFamily="18" charset="0"/>
                      </a:endParaRPr>
                    </a:p>
                    <a:p>
                      <a:pPr>
                        <a:spcBef>
                          <a:spcPts val="0"/>
                        </a:spcBef>
                        <a:buFont typeface="Wingdings" pitchFamily="2" charset="2"/>
                        <a:buChar char="§"/>
                        <a:defRPr/>
                      </a:pPr>
                      <a:r>
                        <a:rPr lang="ru-RU" sz="1600" dirty="0" smtClean="0">
                          <a:latin typeface="Book Antiqua" pitchFamily="18" charset="0"/>
                        </a:rPr>
                        <a:t>  Федеральный закон от 8 января 1998 г. N 3-ФЗ "О наркотических средствах и психотропных веществах"</a:t>
                      </a:r>
                    </a:p>
                    <a:p>
                      <a:pPr>
                        <a:spcBef>
                          <a:spcPts val="0"/>
                        </a:spcBef>
                        <a:buFont typeface="Wingdings" pitchFamily="2" charset="2"/>
                        <a:buChar char="§"/>
                        <a:defRPr/>
                      </a:pPr>
                      <a:endParaRPr lang="ru-RU" sz="1600" dirty="0" smtClean="0">
                        <a:latin typeface="Book Antiqua" pitchFamily="18" charset="0"/>
                      </a:endParaRPr>
                    </a:p>
                    <a:p>
                      <a:pPr>
                        <a:spcBef>
                          <a:spcPts val="0"/>
                        </a:spcBef>
                        <a:buFont typeface="Wingdings" pitchFamily="2" charset="2"/>
                        <a:buChar char="§"/>
                        <a:defRPr/>
                      </a:pPr>
                      <a:r>
                        <a:rPr lang="ru-RU" sz="1600" dirty="0" smtClean="0">
                          <a:latin typeface="Book Antiqua" pitchFamily="18" charset="0"/>
                        </a:rPr>
                        <a:t>  Федеральный закон от 9 января 1996 г. N 3-ФЗ "О радиационной безопасности населения"  и т.д.</a:t>
                      </a:r>
                    </a:p>
                    <a:p>
                      <a:pPr marL="266700" lvl="0" indent="-266700">
                        <a:spcBef>
                          <a:spcPts val="0"/>
                        </a:spcBef>
                        <a:spcAft>
                          <a:spcPts val="0"/>
                        </a:spcAft>
                        <a:buClr>
                          <a:prstClr val="black"/>
                        </a:buClr>
                        <a:buFont typeface="Wingdings" pitchFamily="2" charset="2"/>
                        <a:buChar char="§"/>
                      </a:pPr>
                      <a:endParaRPr kumimoji="0" lang="ru-RU" sz="1600" i="0" u="none" strike="noStrike" cap="none" normalizeH="0" baseline="0" dirty="0" smtClean="0">
                        <a:ln>
                          <a:noFill/>
                        </a:ln>
                        <a:solidFill>
                          <a:srgbClr val="000000"/>
                        </a:solidFill>
                        <a:latin typeface="Book Antiqua" pitchFamily="18" charset="0"/>
                        <a:cs typeface="Times New Roman" pitchFamily="18" charset="0"/>
                      </a:endParaRPr>
                    </a:p>
                  </a:txBody>
                  <a:tcPr>
                    <a:solidFill>
                      <a:schemeClr val="bg1"/>
                    </a:solidFill>
                  </a:tcPr>
                </a:tc>
                <a:tc>
                  <a:txBody>
                    <a:bodyPr/>
                    <a:lstStyle/>
                    <a:p>
                      <a:pPr>
                        <a:spcAft>
                          <a:spcPts val="0"/>
                        </a:spcAft>
                        <a:buClr>
                          <a:schemeClr val="tx1"/>
                        </a:buClr>
                        <a:buFont typeface="Wingdings" pitchFamily="2" charset="2"/>
                        <a:buNone/>
                        <a:defRPr/>
                      </a:pPr>
                      <a:endParaRPr lang="ru-RU" sz="1600" dirty="0" smtClean="0">
                        <a:latin typeface="Book Antiqua" pitchFamily="18" charset="0"/>
                      </a:endParaRPr>
                    </a:p>
                    <a:p>
                      <a:pPr>
                        <a:spcAft>
                          <a:spcPts val="0"/>
                        </a:spcAft>
                        <a:buClr>
                          <a:schemeClr val="tx1"/>
                        </a:buClr>
                        <a:buFont typeface="Wingdings" pitchFamily="2" charset="2"/>
                        <a:buChar char="§"/>
                        <a:defRPr/>
                      </a:pPr>
                      <a:r>
                        <a:rPr lang="ru-RU" sz="1600" dirty="0" smtClean="0">
                          <a:latin typeface="Book Antiqua" pitchFamily="18" charset="0"/>
                        </a:rPr>
                        <a:t> Федеральный закон от 30.03.1995 г. N 38-ФЗ «О предупреждении распространения в Российской Федерации заболевания, вызываемого вирусом иммунодефицита человека (ВИЧ - инфекции)» </a:t>
                      </a:r>
                    </a:p>
                    <a:p>
                      <a:pPr>
                        <a:spcAft>
                          <a:spcPts val="0"/>
                        </a:spcAft>
                        <a:buClr>
                          <a:schemeClr val="tx1"/>
                        </a:buClr>
                        <a:buFont typeface="Wingdings" pitchFamily="2" charset="2"/>
                        <a:buChar char="§"/>
                        <a:defRPr/>
                      </a:pPr>
                      <a:endParaRPr lang="ru-RU" sz="1600" dirty="0" smtClean="0">
                        <a:latin typeface="Book Antiqua" pitchFamily="18" charset="0"/>
                      </a:endParaRPr>
                    </a:p>
                    <a:p>
                      <a:pPr>
                        <a:spcAft>
                          <a:spcPts val="0"/>
                        </a:spcAft>
                        <a:buClr>
                          <a:schemeClr val="tx1"/>
                        </a:buClr>
                        <a:buFont typeface="Wingdings" pitchFamily="2" charset="2"/>
                        <a:buChar char="§"/>
                        <a:defRPr/>
                      </a:pPr>
                      <a:r>
                        <a:rPr lang="ru-RU" sz="1600" dirty="0" smtClean="0">
                          <a:latin typeface="Book Antiqua" pitchFamily="18" charset="0"/>
                        </a:rPr>
                        <a:t> Закон РФ от 22.12.1992 г. N 4180-1 «О трансплантации органов и (или) тканей человека»</a:t>
                      </a:r>
                    </a:p>
                    <a:p>
                      <a:pPr>
                        <a:spcAft>
                          <a:spcPts val="0"/>
                        </a:spcAft>
                        <a:buClr>
                          <a:schemeClr val="tx1"/>
                        </a:buClr>
                        <a:buFont typeface="Wingdings" pitchFamily="2" charset="2"/>
                        <a:buChar char="§"/>
                        <a:defRPr/>
                      </a:pPr>
                      <a:endParaRPr lang="ru-RU" sz="1600" dirty="0" smtClean="0">
                        <a:latin typeface="Book Antiqua" pitchFamily="18" charset="0"/>
                      </a:endParaRPr>
                    </a:p>
                    <a:p>
                      <a:pPr>
                        <a:spcAft>
                          <a:spcPts val="0"/>
                        </a:spcAft>
                        <a:buClr>
                          <a:schemeClr val="tx1"/>
                        </a:buClr>
                        <a:buFont typeface="Wingdings" pitchFamily="2" charset="2"/>
                        <a:buChar char="§"/>
                        <a:defRPr/>
                      </a:pPr>
                      <a:r>
                        <a:rPr lang="ru-RU" sz="1600" dirty="0" smtClean="0">
                          <a:latin typeface="Book Antiqua" pitchFamily="18" charset="0"/>
                        </a:rPr>
                        <a:t> Закон РФ от 02.07.1992 г. N 3185-1 «О психиатрической помощи и гарантиях прав граждан при ее оказании»</a:t>
                      </a: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88640"/>
            <a:ext cx="7592888" cy="2160240"/>
          </a:xfrm>
        </p:spPr>
        <p:txBody>
          <a:bodyPr/>
          <a:lstStyle/>
          <a:p>
            <a:pPr lvl="2" algn="r">
              <a:defRPr/>
            </a:pPr>
            <a:r>
              <a:rPr lang="ru-RU" sz="1800" dirty="0" smtClean="0">
                <a:latin typeface="Bookman Old Style" pitchFamily="18" charset="0"/>
              </a:rPr>
              <a:t/>
            </a:r>
            <a:br>
              <a:rPr lang="ru-RU" sz="1800" dirty="0" smtClean="0">
                <a:latin typeface="Bookman Old Style" pitchFamily="18" charset="0"/>
              </a:rPr>
            </a:br>
            <a:r>
              <a:rPr lang="ru-RU" sz="1800" dirty="0" smtClean="0">
                <a:latin typeface="Bookman Old Style" pitchFamily="18" charset="0"/>
              </a:rPr>
              <a:t/>
            </a:r>
            <a:br>
              <a:rPr lang="ru-RU" sz="1800" dirty="0" smtClean="0">
                <a:latin typeface="Bookman Old Style" pitchFamily="18" charset="0"/>
              </a:rPr>
            </a:br>
            <a:r>
              <a:rPr lang="ru-RU" sz="1800" dirty="0" smtClean="0">
                <a:latin typeface="Bookman Old Style" pitchFamily="18" charset="0"/>
              </a:rPr>
              <a:t>ОГРАНИЧЕНИЯ, НАЛАГАЕМЫЕ НА ОРГАНИЗАЦИИ, ОСУЩЕСТВЛЯЮЩИЕ ДЕЯТЕЛЬНОСТЬ ПО ОБРАЩЕНИЮ ЛЕКАРСТВЕННЫХ СРЕДСТВ</a:t>
            </a:r>
            <a:br>
              <a:rPr lang="ru-RU" sz="1800" dirty="0" smtClean="0">
                <a:latin typeface="Bookman Old Style" pitchFamily="18" charset="0"/>
              </a:rPr>
            </a:br>
            <a:r>
              <a:rPr lang="ru-RU" sz="1800" dirty="0" smtClean="0">
                <a:latin typeface="Bookman Old Style" pitchFamily="18" charset="0"/>
              </a:rPr>
              <a:t/>
            </a:r>
            <a:br>
              <a:rPr lang="ru-RU" sz="1800" dirty="0" smtClean="0">
                <a:latin typeface="Bookman Old Style" pitchFamily="18" charset="0"/>
              </a:rPr>
            </a:br>
            <a:r>
              <a:rPr lang="ru-RU" sz="1800" dirty="0" smtClean="0">
                <a:solidFill>
                  <a:schemeClr val="tx1"/>
                </a:solidFill>
                <a:latin typeface="Bookman Old Style" pitchFamily="18" charset="0"/>
              </a:rPr>
              <a:t/>
            </a:r>
            <a:br>
              <a:rPr lang="ru-RU" sz="1800" dirty="0" smtClean="0">
                <a:solidFill>
                  <a:schemeClr val="tx1"/>
                </a:solidFill>
                <a:latin typeface="Bookman Old Style" pitchFamily="18" charset="0"/>
              </a:rPr>
            </a:br>
            <a:r>
              <a:rPr lang="ru-RU" sz="1800" dirty="0" smtClean="0">
                <a:solidFill>
                  <a:schemeClr val="tx1"/>
                </a:solidFill>
                <a:latin typeface="Bookman Old Style" pitchFamily="18" charset="0"/>
              </a:rPr>
              <a:t/>
            </a:r>
            <a:br>
              <a:rPr lang="ru-RU" sz="1800" dirty="0" smtClean="0">
                <a:solidFill>
                  <a:schemeClr val="tx1"/>
                </a:solidFill>
                <a:latin typeface="Bookman Old Style" pitchFamily="18" charset="0"/>
              </a:rPr>
            </a:br>
            <a:r>
              <a:rPr lang="ru-RU" sz="1600" i="1" dirty="0" smtClean="0">
                <a:solidFill>
                  <a:schemeClr val="tx1"/>
                </a:solidFill>
                <a:latin typeface="Book Antiqua" pitchFamily="18" charset="0"/>
              </a:rPr>
              <a:t>Федеральный закон от 12 апреля 2010 г. N 61-ФЗ </a:t>
            </a:r>
            <a:br>
              <a:rPr lang="ru-RU" sz="1600" i="1" dirty="0" smtClean="0">
                <a:solidFill>
                  <a:schemeClr val="tx1"/>
                </a:solidFill>
                <a:latin typeface="Book Antiqua" pitchFamily="18" charset="0"/>
              </a:rPr>
            </a:br>
            <a:r>
              <a:rPr lang="ru-RU" sz="1600" i="1" dirty="0" smtClean="0">
                <a:solidFill>
                  <a:schemeClr val="tx1"/>
                </a:solidFill>
                <a:latin typeface="Book Antiqua" pitchFamily="18" charset="0"/>
              </a:rPr>
              <a:t>"Об обращении лекарственных средств</a:t>
            </a:r>
            <a:r>
              <a:rPr lang="ru-RU" sz="1600" dirty="0" smtClean="0">
                <a:solidFill>
                  <a:schemeClr val="tx1"/>
                </a:solidFill>
                <a:latin typeface="Book Antiqua" pitchFamily="18" charset="0"/>
              </a:rPr>
              <a:t> (глава 14.1.) </a:t>
            </a:r>
            <a:br>
              <a:rPr lang="ru-RU" sz="1600" dirty="0" smtClean="0">
                <a:solidFill>
                  <a:schemeClr val="tx1"/>
                </a:solidFill>
                <a:latin typeface="Book Antiqua" pitchFamily="18" charset="0"/>
              </a:rPr>
            </a:br>
            <a:r>
              <a:rPr lang="ru-RU" sz="1800" dirty="0" smtClean="0">
                <a:latin typeface="Bookman Old Style" pitchFamily="18" charset="0"/>
              </a:rPr>
              <a:t/>
            </a:r>
            <a:br>
              <a:rPr lang="ru-RU" sz="1800" dirty="0" smtClean="0">
                <a:latin typeface="Bookman Old Style" pitchFamily="18" charset="0"/>
              </a:rPr>
            </a:br>
            <a:endParaRPr lang="ru-RU" sz="2000" dirty="0">
              <a:latin typeface="Bookman Old Style" pitchFamily="18" charset="0"/>
            </a:endParaRPr>
          </a:p>
        </p:txBody>
      </p:sp>
      <p:sp>
        <p:nvSpPr>
          <p:cNvPr id="3" name="Содержимое 2"/>
          <p:cNvSpPr>
            <a:spLocks noGrp="1"/>
          </p:cNvSpPr>
          <p:nvPr>
            <p:ph idx="1"/>
          </p:nvPr>
        </p:nvSpPr>
        <p:spPr>
          <a:xfrm>
            <a:off x="228600" y="548680"/>
            <a:ext cx="8735888" cy="6004520"/>
          </a:xfrm>
        </p:spPr>
        <p:txBody>
          <a:bodyPr/>
          <a:lstStyle/>
          <a:p>
            <a:pPr>
              <a:buNone/>
            </a:pPr>
            <a:endParaRPr lang="ru-RU" dirty="0" smtClean="0"/>
          </a:p>
          <a:p>
            <a:pPr>
              <a:buNone/>
            </a:pPr>
            <a:endParaRPr lang="ru-RU" sz="1600" b="1" dirty="0" smtClean="0">
              <a:latin typeface="Book Antiqua" pitchFamily="18" charset="0"/>
            </a:endParaRPr>
          </a:p>
          <a:p>
            <a:pPr fontAlgn="t">
              <a:buNone/>
            </a:pPr>
            <a:endParaRPr lang="ru-RU" sz="1600" b="1" dirty="0" smtClean="0">
              <a:latin typeface="Book Antiqua" pitchFamily="18" charset="0"/>
            </a:endParaRPr>
          </a:p>
          <a:p>
            <a:pPr fontAlgn="t">
              <a:buNone/>
            </a:pPr>
            <a:endParaRPr lang="ru-RU" sz="1600" b="1" dirty="0" smtClean="0">
              <a:latin typeface="Book Antiqua" pitchFamily="18" charset="0"/>
            </a:endParaRPr>
          </a:p>
          <a:p>
            <a:pPr fontAlgn="t">
              <a:buNone/>
            </a:pPr>
            <a:endParaRPr lang="ru-RU" sz="1600" b="1" dirty="0" smtClean="0">
              <a:latin typeface="Book Antiqua" pitchFamily="18" charset="0"/>
            </a:endParaRPr>
          </a:p>
          <a:p>
            <a:pPr fontAlgn="t">
              <a:buNone/>
            </a:pPr>
            <a:endParaRPr lang="ru-RU" sz="1600" b="1" dirty="0" smtClean="0">
              <a:latin typeface="Book Antiqua" pitchFamily="18" charset="0"/>
            </a:endParaRPr>
          </a:p>
          <a:p>
            <a:pPr fontAlgn="t">
              <a:buNone/>
            </a:pPr>
            <a:r>
              <a:rPr lang="ru-RU" sz="1600" b="1" dirty="0" smtClean="0">
                <a:latin typeface="Book Antiqua" pitchFamily="18" charset="0"/>
              </a:rPr>
              <a:t>Организации, участвующие в обороте лекарственных средств  не вправе:</a:t>
            </a:r>
          </a:p>
          <a:p>
            <a:pPr>
              <a:buClrTx/>
              <a:buSzPct val="80000"/>
              <a:buNone/>
            </a:pPr>
            <a:r>
              <a:rPr lang="ru-RU" sz="1600" dirty="0" smtClean="0">
                <a:latin typeface="Book Antiqua" pitchFamily="18" charset="0"/>
              </a:rPr>
              <a:t>4.    предоставлять недостоверную и (или) неполную информацию о лекарственных препаратах для медицинского применения;</a:t>
            </a:r>
          </a:p>
          <a:p>
            <a:pPr>
              <a:buClrTx/>
              <a:buSzPct val="80000"/>
              <a:buAutoNum type="arabicPeriod" startAt="5"/>
            </a:pPr>
            <a:r>
              <a:rPr lang="ru-RU" sz="1600" dirty="0" smtClean="0">
                <a:latin typeface="Book Antiqua" pitchFamily="18" charset="0"/>
              </a:rPr>
              <a:t>посещать их в рабочее время на рабочих местах, за исключением случаев, связанных с проведением клинических исследований лекарственных препаратов для медицинского применения, с участием в порядке, установленном руководителем медицинской организации, в собраниях медицинских работников и иных мероприятиях, направленных на повышение их профессионального уровня или на предоставление информации, связанной с осуществлением мониторинга безопасности лекарственных препаратов;</a:t>
            </a:r>
          </a:p>
          <a:p>
            <a:pPr>
              <a:buClrTx/>
              <a:buSzPct val="80000"/>
              <a:buAutoNum type="arabicPeriod" startAt="5"/>
            </a:pPr>
            <a:r>
              <a:rPr lang="ru-RU" sz="1600" dirty="0" smtClean="0">
                <a:latin typeface="Book Antiqua" pitchFamily="18" charset="0"/>
              </a:rPr>
              <a:t> побуждать к выписыванию лекарственных препаратов для медицинского применения на бланках, содержащих информацию рекламного характера, а также на рецептурных бланках, на которых заранее напечатано наименование лекарственного препарата для медицинского применения.</a:t>
            </a:r>
          </a:p>
          <a:p>
            <a:endParaRPr lang="ru-RU" sz="1600" b="1" dirty="0" smtClean="0">
              <a:latin typeface="Book Antiqua" pitchFamily="18" charset="0"/>
            </a:endParaRPr>
          </a:p>
          <a:p>
            <a:pPr fontAlgn="auto"/>
            <a:endParaRPr lang="ru-RU" sz="1600" b="1" i="1" dirty="0" smtClean="0">
              <a:latin typeface="Book Antiqua" pitchFamily="18" charset="0"/>
            </a:endParaRPr>
          </a:p>
          <a:p>
            <a:endParaRPr lang="ru-RU" b="1" dirty="0" smtClean="0"/>
          </a:p>
          <a:p>
            <a:pPr fontAlgn="auto"/>
            <a:endParaRPr lang="ru-RU" dirty="0" smtClean="0"/>
          </a:p>
          <a:p>
            <a:pPr fontAlgn="auto"/>
            <a:endParaRPr lang="ru-RU" dirty="0" smtClean="0"/>
          </a:p>
          <a:p>
            <a:pPr marL="0" indent="0">
              <a:spcBef>
                <a:spcPts val="0"/>
              </a:spcBef>
              <a:buNone/>
            </a:pPr>
            <a:endParaRPr lang="ru-RU" dirty="0" smtClean="0"/>
          </a:p>
          <a:p>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99392"/>
            <a:ext cx="7772400" cy="1656184"/>
          </a:xfrm>
        </p:spPr>
        <p:txBody>
          <a:bodyPr/>
          <a:lstStyle/>
          <a:p>
            <a:pPr algn="r"/>
            <a:r>
              <a:rPr lang="ru-RU" sz="1800" dirty="0" smtClean="0">
                <a:latin typeface="Book Antiqua" pitchFamily="18" charset="0"/>
              </a:rPr>
              <a:t>ОРГАНИЗАЦИИ, УЧАСТВУЮЩИЕ В ОБОРОТЕ ЛЕКАРСТВЕННЫХ СРЕДСТВ  В ОТНОШЕНИИ ФАРМАЦЕВТИЧЕСКИХ РАБОТНИКОВ И РУКОВОДИТЕЛЕЙ АПТЕЧНЫХ ОРГАНИЗАЦИЙ</a:t>
            </a:r>
            <a:r>
              <a:rPr kumimoji="0" lang="ru-RU" sz="1800" kern="1200" dirty="0" smtClean="0">
                <a:latin typeface="Book Antiqua" pitchFamily="18" charset="0"/>
              </a:rPr>
              <a:t/>
            </a:r>
            <a:br>
              <a:rPr kumimoji="0" lang="ru-RU" sz="1800" kern="1200" dirty="0" smtClean="0">
                <a:latin typeface="Book Antiqua" pitchFamily="18" charset="0"/>
              </a:rPr>
            </a:br>
            <a:endParaRPr lang="ru-RU" sz="1800" dirty="0"/>
          </a:p>
        </p:txBody>
      </p:sp>
      <p:sp>
        <p:nvSpPr>
          <p:cNvPr id="3" name="Содержимое 2"/>
          <p:cNvSpPr>
            <a:spLocks noGrp="1"/>
          </p:cNvSpPr>
          <p:nvPr>
            <p:ph idx="1"/>
          </p:nvPr>
        </p:nvSpPr>
        <p:spPr>
          <a:xfrm>
            <a:off x="179512" y="1628800"/>
            <a:ext cx="8784976" cy="4876800"/>
          </a:xfrm>
        </p:spPr>
        <p:txBody>
          <a:bodyPr/>
          <a:lstStyle/>
          <a:p>
            <a:pPr marL="0" indent="0">
              <a:spcBef>
                <a:spcPts val="0"/>
              </a:spcBef>
              <a:buNone/>
            </a:pPr>
            <a:endParaRPr kumimoji="0" lang="ru-RU" sz="1800" b="1" kern="1200" dirty="0" smtClean="0">
              <a:solidFill>
                <a:schemeClr val="bg2"/>
              </a:solidFill>
              <a:latin typeface="Book Antiqua" pitchFamily="18" charset="0"/>
            </a:endParaRPr>
          </a:p>
          <a:p>
            <a:pPr marL="0" indent="0">
              <a:spcBef>
                <a:spcPts val="0"/>
              </a:spcBef>
              <a:buNone/>
            </a:pPr>
            <a:r>
              <a:rPr kumimoji="0" lang="ru-RU" sz="1800" b="1" kern="1200" dirty="0" smtClean="0">
                <a:latin typeface="Book Antiqua" pitchFamily="18" charset="0"/>
              </a:rPr>
              <a:t>НЕ  ВПРАВЕ</a:t>
            </a:r>
          </a:p>
          <a:p>
            <a:pPr marL="0" indent="0">
              <a:spcBef>
                <a:spcPts val="0"/>
              </a:spcBef>
              <a:buNone/>
            </a:pPr>
            <a:endParaRPr kumimoji="0" lang="ru-RU" sz="1800" b="1" kern="1200" dirty="0" smtClean="0">
              <a:latin typeface="Book Antiqua" pitchFamily="18" charset="0"/>
            </a:endParaRPr>
          </a:p>
          <a:p>
            <a:pPr marL="0" indent="0">
              <a:spcBef>
                <a:spcPts val="0"/>
              </a:spcBef>
              <a:buNone/>
            </a:pPr>
            <a:r>
              <a:rPr lang="ru-RU" sz="1800" dirty="0" smtClean="0">
                <a:latin typeface="Book Antiqua" pitchFamily="18" charset="0"/>
              </a:rPr>
              <a:t>1) вручать подарки, выплачивать денежные средства, в том числе оплачивать развлечения, отдых, проезд к месту отдыха, и привлекать к участию в развлекательных мероприятиях, проводимых за счет своих средств;</a:t>
            </a:r>
          </a:p>
          <a:p>
            <a:pPr marL="0" indent="0">
              <a:spcBef>
                <a:spcPts val="0"/>
              </a:spcBef>
              <a:buNone/>
            </a:pPr>
            <a:endParaRPr lang="ru-RU" sz="1800" dirty="0" smtClean="0">
              <a:latin typeface="Book Antiqua" pitchFamily="18" charset="0"/>
            </a:endParaRPr>
          </a:p>
          <a:p>
            <a:pPr marL="0" indent="0">
              <a:spcBef>
                <a:spcPts val="0"/>
              </a:spcBef>
              <a:buNone/>
            </a:pPr>
            <a:r>
              <a:rPr lang="ru-RU" sz="1800" dirty="0" smtClean="0">
                <a:latin typeface="Book Antiqua" pitchFamily="18" charset="0"/>
              </a:rPr>
              <a:t>2) предоставлять образцы лекарственных препаратов для медицинского применения для вручения населению;</a:t>
            </a:r>
          </a:p>
          <a:p>
            <a:pPr marL="0" indent="0">
              <a:spcBef>
                <a:spcPts val="0"/>
              </a:spcBef>
              <a:buNone/>
            </a:pPr>
            <a:endParaRPr lang="ru-RU" sz="1800" dirty="0" smtClean="0">
              <a:latin typeface="Book Antiqua" pitchFamily="18" charset="0"/>
            </a:endParaRPr>
          </a:p>
          <a:p>
            <a:pPr marL="0" indent="0">
              <a:spcBef>
                <a:spcPts val="0"/>
              </a:spcBef>
              <a:buNone/>
            </a:pPr>
            <a:r>
              <a:rPr lang="ru-RU" sz="1800" dirty="0" smtClean="0">
                <a:latin typeface="Book Antiqua" pitchFamily="18" charset="0"/>
              </a:rPr>
              <a:t>3) заключать соглашения о предложении населению определенных лекарственных препаратов для медицинского применения;</a:t>
            </a:r>
          </a:p>
          <a:p>
            <a:pPr marL="0" indent="0">
              <a:spcBef>
                <a:spcPts val="0"/>
              </a:spcBef>
              <a:buNone/>
            </a:pPr>
            <a:endParaRPr lang="ru-RU" sz="1800" dirty="0" smtClean="0">
              <a:latin typeface="Book Antiqua" pitchFamily="18" charset="0"/>
            </a:endParaRPr>
          </a:p>
          <a:p>
            <a:pPr marL="0" indent="0">
              <a:spcBef>
                <a:spcPts val="0"/>
              </a:spcBef>
              <a:buNone/>
            </a:pPr>
            <a:r>
              <a:rPr lang="ru-RU" sz="1800" dirty="0" smtClean="0">
                <a:latin typeface="Book Antiqua" pitchFamily="18" charset="0"/>
              </a:rPr>
              <a:t>4) предоставлять недостоверную и (или) неполную информацию о лекарственных препаратах для медицинского применения, в том числе имеющих одинаковое международное непатентованное наименование.</a:t>
            </a:r>
          </a:p>
          <a:p>
            <a:pPr marL="0" indent="0">
              <a:spcBef>
                <a:spcPts val="0"/>
              </a:spcBef>
            </a:pPr>
            <a:endParaRPr lang="ru-RU" sz="1800" dirty="0" smtClean="0">
              <a:latin typeface="Book Antiqua" pitchFamily="18" charset="0"/>
            </a:endParaRPr>
          </a:p>
          <a:p>
            <a:pPr>
              <a:buNone/>
            </a:pPr>
            <a:endParaRPr kumimoji="0" lang="ru-RU" sz="1800" b="1" kern="1200" dirty="0" smtClean="0">
              <a:solidFill>
                <a:schemeClr val="bg2"/>
              </a:solidFill>
              <a:latin typeface="Bookman Old Style" pitchFamily="18" charset="0"/>
              <a:hlinkClick r:id=""/>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одержимое 3"/>
          <p:cNvGraphicFramePr>
            <a:graphicFrameLocks/>
          </p:cNvGraphicFramePr>
          <p:nvPr/>
        </p:nvGraphicFramePr>
        <p:xfrm>
          <a:off x="0" y="1"/>
          <a:ext cx="9144000" cy="7335473"/>
        </p:xfrm>
        <a:graphic>
          <a:graphicData uri="http://schemas.openxmlformats.org/drawingml/2006/table">
            <a:tbl>
              <a:tblPr firstRow="1" bandRow="1">
                <a:tableStyleId>{3B4B98B0-60AC-42C2-AFA5-B58CD77FA1E5}</a:tableStyleId>
              </a:tblPr>
              <a:tblGrid>
                <a:gridCol w="9144000"/>
              </a:tblGrid>
              <a:tr h="6597351">
                <a:tc>
                  <a:txBody>
                    <a:bodyPr/>
                    <a:lstStyle/>
                    <a:p>
                      <a:pPr algn="r"/>
                      <a:endParaRPr lang="ru-RU" sz="1600" b="1" kern="1200" baseline="0" dirty="0" smtClean="0">
                        <a:solidFill>
                          <a:schemeClr val="bg2"/>
                        </a:solidFill>
                        <a:latin typeface="Book Antiqua" pitchFamily="18" charset="0"/>
                        <a:ea typeface="+mn-ea"/>
                        <a:cs typeface="+mn-cs"/>
                      </a:endParaRPr>
                    </a:p>
                    <a:p>
                      <a:pPr algn="r"/>
                      <a:r>
                        <a:rPr lang="ru-RU" sz="1600" b="1" kern="1200" baseline="0" dirty="0" smtClean="0">
                          <a:solidFill>
                            <a:schemeClr val="bg2"/>
                          </a:solidFill>
                          <a:latin typeface="Book Antiqua" pitchFamily="18" charset="0"/>
                          <a:ea typeface="+mn-ea"/>
                          <a:cs typeface="+mn-cs"/>
                        </a:rPr>
                        <a:t>Требования к организации и проведению научных мероприятий, иных мероприятий, направленных на повышение профессионального уровня медицинских работников или на предоставление информации, связанной с осуществлением мониторинга безопасности лекарственных препаратов (ст.67.2.)</a:t>
                      </a:r>
                    </a:p>
                    <a:p>
                      <a:endParaRPr lang="ru-RU" sz="1800" baseline="0" dirty="0" smtClean="0"/>
                    </a:p>
                    <a:p>
                      <a:endParaRPr lang="ru-RU" sz="1800" b="1" baseline="0" dirty="0" smtClean="0">
                        <a:latin typeface="Book Antiqua" pitchFamily="18" charset="0"/>
                      </a:endParaRPr>
                    </a:p>
                    <a:p>
                      <a:r>
                        <a:rPr lang="ru-RU" sz="1800" b="1" baseline="0" dirty="0" smtClean="0">
                          <a:latin typeface="Book Antiqua" pitchFamily="18" charset="0"/>
                        </a:rPr>
                        <a:t>запрещается препятствовать участию в указанных мероприятиях иных организаций, которые производят или реализуют лекарственные препараты для медицинского применения со схожим механизмом фармакологического действия, либо создавать дискриминационные условия для одних участников по сравнению с другими участниками, а именно:</a:t>
                      </a:r>
                    </a:p>
                    <a:p>
                      <a:endParaRPr lang="ru-RU" sz="1800" b="0" baseline="0" dirty="0" smtClean="0">
                        <a:latin typeface="Book Antiqua" pitchFamily="18" charset="0"/>
                      </a:endParaRPr>
                    </a:p>
                    <a:p>
                      <a:pPr marL="0" marR="0" indent="0" algn="l" defTabSz="914400" rtl="0" eaLnBrk="1" fontAlgn="auto" latinLnBrk="0" hangingPunct="1">
                        <a:lnSpc>
                          <a:spcPct val="100000"/>
                        </a:lnSpc>
                        <a:spcBef>
                          <a:spcPts val="0"/>
                        </a:spcBef>
                        <a:spcAft>
                          <a:spcPts val="0"/>
                        </a:spcAft>
                        <a:buClrTx/>
                        <a:buSzTx/>
                        <a:buFontTx/>
                        <a:buAutoNum type="arabicParenR"/>
                        <a:tabLst/>
                        <a:defRPr/>
                      </a:pPr>
                      <a:r>
                        <a:rPr lang="ru-RU" sz="1800" b="0" baseline="0" dirty="0" smtClean="0">
                          <a:latin typeface="Book Antiqua" pitchFamily="18" charset="0"/>
                        </a:rPr>
                        <a:t> </a:t>
                      </a:r>
                      <a:r>
                        <a:rPr lang="ru-RU" sz="1600" b="0" baseline="0" dirty="0" smtClean="0">
                          <a:latin typeface="Book Antiqua" pitchFamily="18" charset="0"/>
                        </a:rPr>
                        <a:t>предоставлять различное количество времени для выступлений участников, различные по размеру занимаемой площади места для демонстрации образцов лекарственных препаратов для медицинского применения или рекламных материалов о лекарственных препаратах для медицинского применения на экспозициях, стендах, за исключением случаев, если такие условия закреплены в соглашениях этих организаций, их представителей о финансировании указанных мероприятий и обусловлены различными затратами участников на их организацию;</a:t>
                      </a:r>
                    </a:p>
                    <a:p>
                      <a:pPr marL="0" indent="0" algn="r">
                        <a:lnSpc>
                          <a:spcPct val="100000"/>
                        </a:lnSpc>
                        <a:spcBef>
                          <a:spcPts val="0"/>
                        </a:spcBef>
                        <a:spcAft>
                          <a:spcPts val="0"/>
                        </a:spcAft>
                      </a:pPr>
                      <a:endParaRPr lang="ru-RU" sz="1600" baseline="0" dirty="0" smtClean="0">
                        <a:solidFill>
                          <a:srgbClr val="C00000"/>
                        </a:solidFill>
                        <a:latin typeface="Book Antiqu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600" b="0" baseline="0" dirty="0" smtClean="0"/>
                        <a:t>2</a:t>
                      </a:r>
                      <a:r>
                        <a:rPr lang="ru-RU" sz="1600" b="0" baseline="0" dirty="0" smtClean="0">
                          <a:latin typeface="Book Antiqua" pitchFamily="18" charset="0"/>
                        </a:rPr>
                        <a:t>) устанавливать размер взноса для участников мероприятий, превышающий сумму затрат на организацию указанных мероприятий и ведущий к необоснованному ограничению числа их участников.</a:t>
                      </a:r>
                    </a:p>
                    <a:p>
                      <a:pPr marL="342900" marR="0" indent="-342900" algn="l" defTabSz="914400" rtl="0" eaLnBrk="1" fontAlgn="auto" latinLnBrk="0" hangingPunct="1">
                        <a:lnSpc>
                          <a:spcPct val="100000"/>
                        </a:lnSpc>
                        <a:spcBef>
                          <a:spcPts val="0"/>
                        </a:spcBef>
                        <a:spcAft>
                          <a:spcPts val="0"/>
                        </a:spcAft>
                        <a:buClrTx/>
                        <a:buSzTx/>
                        <a:buFontTx/>
                        <a:buNone/>
                        <a:tabLst/>
                        <a:defRPr/>
                      </a:pPr>
                      <a:endParaRPr lang="ru-RU" sz="1800" b="0" baseline="0" dirty="0" smtClean="0">
                        <a:latin typeface="Book Antiqua" pitchFamily="18" charset="0"/>
                      </a:endParaRPr>
                    </a:p>
                  </a:txBody>
                  <a:tcPr>
                    <a:lnB w="12700" cap="flat" cmpd="sng" algn="ctr">
                      <a:solidFill>
                        <a:schemeClr val="tx2">
                          <a:lumMod val="10000"/>
                          <a:lumOff val="90000"/>
                        </a:schemeClr>
                      </a:solidFill>
                      <a:prstDash val="solid"/>
                      <a:round/>
                      <a:headEnd type="none" w="med" len="med"/>
                      <a:tailEnd type="none" w="med" len="med"/>
                    </a:lnB>
                  </a:tcPr>
                </a:tc>
              </a:tr>
              <a:tr h="7381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600" kern="1200" dirty="0" smtClean="0">
                        <a:solidFill>
                          <a:schemeClr val="tx1"/>
                        </a:solidFill>
                        <a:latin typeface="Book Antiqua" pitchFamily="18" charset="0"/>
                        <a:ea typeface="+mn-ea"/>
                        <a:cs typeface="+mn-cs"/>
                      </a:endParaRPr>
                    </a:p>
                  </a:txBody>
                  <a:tcPr>
                    <a:lnT w="12700" cap="flat" cmpd="sng" algn="ctr">
                      <a:solidFill>
                        <a:schemeClr val="tx2">
                          <a:lumMod val="10000"/>
                          <a:lumOff val="90000"/>
                        </a:schemeClr>
                      </a:solidFill>
                      <a:prstDash val="solid"/>
                      <a:round/>
                      <a:headEnd type="none" w="med" len="med"/>
                      <a:tailEnd type="none" w="med" len="med"/>
                    </a:lnT>
                    <a:solidFill>
                      <a:schemeClr val="bg1"/>
                    </a:solidFill>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одержимое 3"/>
          <p:cNvGraphicFramePr>
            <a:graphicFrameLocks/>
          </p:cNvGraphicFramePr>
          <p:nvPr/>
        </p:nvGraphicFramePr>
        <p:xfrm>
          <a:off x="0" y="1"/>
          <a:ext cx="9144000" cy="7335473"/>
        </p:xfrm>
        <a:graphic>
          <a:graphicData uri="http://schemas.openxmlformats.org/drawingml/2006/table">
            <a:tbl>
              <a:tblPr firstRow="1" bandRow="1">
                <a:tableStyleId>{3B4B98B0-60AC-42C2-AFA5-B58CD77FA1E5}</a:tableStyleId>
              </a:tblPr>
              <a:tblGrid>
                <a:gridCol w="9144000"/>
              </a:tblGrid>
              <a:tr h="6597351">
                <a:tc>
                  <a:txBody>
                    <a:bodyPr/>
                    <a:lstStyle/>
                    <a:p>
                      <a:pPr algn="r"/>
                      <a:endParaRPr lang="ru-RU" sz="1600" b="1" kern="1200" baseline="0" dirty="0" smtClean="0">
                        <a:solidFill>
                          <a:schemeClr val="bg2"/>
                        </a:solidFill>
                        <a:latin typeface="Book Antiqua" pitchFamily="18" charset="0"/>
                        <a:ea typeface="+mn-ea"/>
                        <a:cs typeface="+mn-cs"/>
                      </a:endParaRPr>
                    </a:p>
                    <a:p>
                      <a:pPr algn="r"/>
                      <a:r>
                        <a:rPr lang="ru-RU" sz="1600" b="1" kern="1200" baseline="0" dirty="0" smtClean="0">
                          <a:solidFill>
                            <a:schemeClr val="bg2"/>
                          </a:solidFill>
                          <a:latin typeface="Book Antiqua" pitchFamily="18" charset="0"/>
                          <a:ea typeface="+mn-ea"/>
                          <a:cs typeface="+mn-cs"/>
                        </a:rPr>
                        <a:t>Требования к организации и проведению научных мероприятий, иных мероприятий, направленных на повышение профессионального уровня медицинских работников или на предоставление информации, связанной с осуществлением мониторинга безопасности лекарственных препаратов (ст.67.2.)</a:t>
                      </a:r>
                    </a:p>
                    <a:p>
                      <a:endParaRPr lang="ru-RU" sz="1800" baseline="0" dirty="0" smtClean="0"/>
                    </a:p>
                    <a:p>
                      <a:endParaRPr lang="ru-RU" sz="1800" b="1" baseline="0" dirty="0" smtClean="0">
                        <a:latin typeface="Book Antiqua" pitchFamily="18" charset="0"/>
                      </a:endParaRPr>
                    </a:p>
                    <a:p>
                      <a:r>
                        <a:rPr lang="ru-RU" sz="1800" baseline="0" dirty="0" smtClean="0">
                          <a:latin typeface="Book Antiqua" pitchFamily="18" charset="0"/>
                        </a:rPr>
                        <a:t>Организации, </a:t>
                      </a:r>
                      <a:r>
                        <a:rPr lang="ru-RU" sz="1800" b="1" baseline="0" dirty="0" smtClean="0">
                          <a:latin typeface="Book Antiqua" pitchFamily="18" charset="0"/>
                        </a:rPr>
                        <a:t>, которые производят или реализуют лекарственные препараты для медицинского применения со схожим механизмом фармакологического действия </a:t>
                      </a:r>
                      <a:r>
                        <a:rPr lang="ru-RU" sz="1800" b="1" kern="1200" baseline="0" dirty="0" smtClean="0">
                          <a:solidFill>
                            <a:schemeClr val="tx1"/>
                          </a:solidFill>
                          <a:latin typeface="Book Antiqua" pitchFamily="18" charset="0"/>
                          <a:ea typeface="+mn-ea"/>
                          <a:cs typeface="+mn-cs"/>
                        </a:rPr>
                        <a:t>, их представители, осуществляющие организацию и (или) финансирование мероприятий:</a:t>
                      </a:r>
                    </a:p>
                    <a:p>
                      <a:r>
                        <a:rPr lang="ru-RU" sz="1800" b="1" kern="1200" baseline="0" dirty="0" smtClean="0">
                          <a:solidFill>
                            <a:schemeClr val="tx1"/>
                          </a:solidFill>
                          <a:latin typeface="+mn-lt"/>
                          <a:ea typeface="+mn-ea"/>
                          <a:cs typeface="+mn-cs"/>
                        </a:rPr>
                        <a:t>  </a:t>
                      </a:r>
                    </a:p>
                    <a:p>
                      <a:r>
                        <a:rPr lang="ru-RU" sz="1800" b="0" kern="1200" baseline="0" dirty="0" smtClean="0">
                          <a:solidFill>
                            <a:schemeClr val="tx1"/>
                          </a:solidFill>
                          <a:latin typeface="Book Antiqua" pitchFamily="18" charset="0"/>
                          <a:ea typeface="+mn-ea"/>
                          <a:cs typeface="+mn-cs"/>
                        </a:rPr>
                        <a:t>Обязаны обеспечивать доступ к информации о дате, месте и времени проведения указанных мероприятий, планах, программах проведения указанных мероприятий и темах, планируемых для рассмотрения, составе их участников путем размещения соответствующей информации на своих официальных сайтах в сети "Интернет" не позднее двух месяцев до начала проведения указанных мероприятий.</a:t>
                      </a:r>
                    </a:p>
                    <a:p>
                      <a:endParaRPr lang="ru-RU" sz="1800" b="0" baseline="0" dirty="0" smtClean="0">
                        <a:latin typeface="Book Antiqua" pitchFamily="18" charset="0"/>
                      </a:endParaRPr>
                    </a:p>
                    <a:p>
                      <a:r>
                        <a:rPr lang="ru-RU" sz="1800" b="0" baseline="0" dirty="0" smtClean="0">
                          <a:latin typeface="Book Antiqua" pitchFamily="18" charset="0"/>
                        </a:rPr>
                        <a:t> Информация о проведении мероприятий </a:t>
                      </a:r>
                      <a:r>
                        <a:rPr lang="ru-RU" sz="1800" b="0" kern="1200" baseline="0" dirty="0" smtClean="0">
                          <a:solidFill>
                            <a:schemeClr val="tx1"/>
                          </a:solidFill>
                          <a:latin typeface="Book Antiqua" pitchFamily="18" charset="0"/>
                          <a:ea typeface="+mn-ea"/>
                          <a:cs typeface="+mn-cs"/>
                        </a:rPr>
                        <a:t>, должна быть направлена в федеральный орган исполнительной власти, осуществляющий функции по контролю и надзору в сфере здравоохранения, для последующего размещения ее на официальном сайте этого органа в сети "Интернет".</a:t>
                      </a:r>
                    </a:p>
                    <a:p>
                      <a:pPr marL="342900" marR="0" indent="-342900" algn="l" defTabSz="914400" rtl="0" eaLnBrk="1" fontAlgn="auto" latinLnBrk="0" hangingPunct="1">
                        <a:lnSpc>
                          <a:spcPct val="100000"/>
                        </a:lnSpc>
                        <a:spcBef>
                          <a:spcPts val="0"/>
                        </a:spcBef>
                        <a:spcAft>
                          <a:spcPts val="0"/>
                        </a:spcAft>
                        <a:buClrTx/>
                        <a:buSzTx/>
                        <a:buFontTx/>
                        <a:buNone/>
                        <a:tabLst/>
                        <a:defRPr/>
                      </a:pPr>
                      <a:endParaRPr lang="ru-RU" sz="1800" b="0" baseline="0" dirty="0" smtClean="0">
                        <a:latin typeface="Book Antiqua" pitchFamily="18" charset="0"/>
                      </a:endParaRPr>
                    </a:p>
                  </a:txBody>
                  <a:tcPr>
                    <a:lnB w="12700" cap="flat" cmpd="sng" algn="ctr">
                      <a:solidFill>
                        <a:schemeClr val="tx2">
                          <a:lumMod val="10000"/>
                          <a:lumOff val="90000"/>
                        </a:schemeClr>
                      </a:solidFill>
                      <a:prstDash val="solid"/>
                      <a:round/>
                      <a:headEnd type="none" w="med" len="med"/>
                      <a:tailEnd type="none" w="med" len="med"/>
                    </a:lnB>
                  </a:tcPr>
                </a:tc>
              </a:tr>
              <a:tr h="7381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600" kern="1200" dirty="0" smtClean="0">
                        <a:solidFill>
                          <a:schemeClr val="tx1"/>
                        </a:solidFill>
                        <a:latin typeface="Book Antiqua" pitchFamily="18" charset="0"/>
                        <a:ea typeface="+mn-ea"/>
                        <a:cs typeface="+mn-cs"/>
                      </a:endParaRPr>
                    </a:p>
                  </a:txBody>
                  <a:tcPr>
                    <a:lnT w="12700" cap="flat" cmpd="sng" algn="ctr">
                      <a:solidFill>
                        <a:schemeClr val="tx2">
                          <a:lumMod val="10000"/>
                          <a:lumOff val="90000"/>
                        </a:schemeClr>
                      </a:solidFill>
                      <a:prstDash val="solid"/>
                      <a:round/>
                      <a:headEnd type="none" w="med" len="med"/>
                      <a:tailEnd type="none" w="med" len="med"/>
                    </a:lnT>
                    <a:solidFill>
                      <a:schemeClr val="bg1"/>
                    </a:solidFill>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0"/>
            <a:ext cx="7664896" cy="1844824"/>
          </a:xfrm>
        </p:spPr>
        <p:txBody>
          <a:bodyPr/>
          <a:lstStyle/>
          <a:p>
            <a:pPr lvl="2" algn="r">
              <a:defRPr/>
            </a:pPr>
            <a:r>
              <a:rPr kumimoji="0" lang="ru-RU" sz="1800" kern="1200" dirty="0" smtClean="0">
                <a:latin typeface="Bookman Old Style" pitchFamily="18" charset="0"/>
              </a:rPr>
              <a:t>УРЕГУЛИРОВАНИЕ КОНФЛИКТА ИНТЕРЕСОВ ПРИ ОСУЩЕСТВЛЕНИИ МЕДИЦИНСКОЙ ДЕЯТЕЛЬНОСТИ И ФАРМАЦЕВТИЧЕСКОЙ ДЕЯТЕЛЬНОСТИ</a:t>
            </a:r>
            <a:r>
              <a:rPr lang="ru-RU" sz="2000" kern="1200" dirty="0" smtClean="0">
                <a:solidFill>
                  <a:schemeClr val="accent2">
                    <a:lumMod val="75000"/>
                  </a:schemeClr>
                </a:solidFill>
                <a:latin typeface="Bookman Old Style" pitchFamily="18" charset="0"/>
              </a:rPr>
              <a:t/>
            </a:r>
            <a:br>
              <a:rPr lang="ru-RU" sz="2000" kern="1200" dirty="0" smtClean="0">
                <a:solidFill>
                  <a:schemeClr val="accent2">
                    <a:lumMod val="75000"/>
                  </a:schemeClr>
                </a:solidFill>
                <a:latin typeface="Bookman Old Style" pitchFamily="18" charset="0"/>
              </a:rPr>
            </a:br>
            <a:r>
              <a:rPr lang="ru-RU" sz="2000" dirty="0" smtClean="0">
                <a:latin typeface="Bookman Old Style" pitchFamily="18" charset="0"/>
              </a:rPr>
              <a:t/>
            </a:r>
            <a:br>
              <a:rPr lang="ru-RU" sz="2000" dirty="0" smtClean="0">
                <a:latin typeface="Bookman Old Style" pitchFamily="18" charset="0"/>
              </a:rPr>
            </a:br>
            <a:r>
              <a:rPr kumimoji="0" lang="ru-RU" sz="1200" kern="1200" dirty="0" smtClean="0">
                <a:latin typeface="Book Antiqua" pitchFamily="18" charset="0"/>
              </a:rPr>
              <a:t>Федеральный закон от 21 ноября 2011 г. N 323-ФЗ </a:t>
            </a:r>
            <a:br>
              <a:rPr kumimoji="0" lang="ru-RU" sz="1200" kern="1200" dirty="0" smtClean="0">
                <a:latin typeface="Book Antiqua" pitchFamily="18" charset="0"/>
              </a:rPr>
            </a:br>
            <a:r>
              <a:rPr kumimoji="0" lang="ru-RU" sz="1200" kern="1200" dirty="0" smtClean="0">
                <a:latin typeface="Book Antiqua" pitchFamily="18" charset="0"/>
              </a:rPr>
              <a:t>«Об основах охраны здоровья граждан в Российской Федерации»  (ст.75)</a:t>
            </a:r>
            <a:br>
              <a:rPr kumimoji="0" lang="ru-RU" sz="1200" kern="1200" dirty="0" smtClean="0">
                <a:latin typeface="Book Antiqua" pitchFamily="18" charset="0"/>
              </a:rPr>
            </a:br>
            <a:endParaRPr lang="ru-RU" sz="2000" dirty="0">
              <a:latin typeface="Bookman Old Style" pitchFamily="18" charset="0"/>
            </a:endParaRPr>
          </a:p>
        </p:txBody>
      </p:sp>
      <p:sp>
        <p:nvSpPr>
          <p:cNvPr id="3" name="Содержимое 2"/>
          <p:cNvSpPr>
            <a:spLocks noGrp="1"/>
          </p:cNvSpPr>
          <p:nvPr>
            <p:ph idx="1"/>
          </p:nvPr>
        </p:nvSpPr>
        <p:spPr/>
        <p:txBody>
          <a:bodyPr/>
          <a:lstStyle/>
          <a:p>
            <a:pPr marL="0" indent="0">
              <a:spcBef>
                <a:spcPts val="0"/>
              </a:spcBef>
              <a:buNone/>
            </a:pPr>
            <a:r>
              <a:rPr kumimoji="0" lang="ru-RU" sz="2000" b="1" kern="1200" dirty="0" smtClean="0">
                <a:latin typeface="Book Antiqua" pitchFamily="18" charset="0"/>
              </a:rPr>
              <a:t>Конфликт интересов</a:t>
            </a:r>
            <a:r>
              <a:rPr kumimoji="0" lang="ru-RU" sz="2000" kern="1200" dirty="0" smtClean="0">
                <a:latin typeface="Book Antiqua" pitchFamily="18" charset="0"/>
              </a:rPr>
              <a:t> - ситуация, при которой у медицинского работника или фармацевтического работника при осуществлении ими профессиональной деятельности возникает личная заинтересованность в получении лично либо через представителя компании материальной выгоды или иного преимущества, которое влияет или может повлиять на надлежащее исполнение ими профессиональных обязанностей вследствие противоречия между личной заинтересованностью медицинского работника или фармацевтического работника и интересами пациента.</a:t>
            </a:r>
          </a:p>
          <a:p>
            <a:endParaRPr lang="ru-RU" dirty="0" smtClean="0"/>
          </a:p>
          <a:p>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0"/>
            <a:ext cx="7664896" cy="1844824"/>
          </a:xfrm>
        </p:spPr>
        <p:txBody>
          <a:bodyPr/>
          <a:lstStyle/>
          <a:p>
            <a:pPr lvl="2" algn="r">
              <a:defRPr/>
            </a:pPr>
            <a:r>
              <a:rPr kumimoji="0" lang="ru-RU" sz="1800" kern="1200" dirty="0" smtClean="0">
                <a:latin typeface="Bookman Old Style" pitchFamily="18" charset="0"/>
              </a:rPr>
              <a:t>УРЕГУЛИРОВАНИЕ КОНФЛИКТА ИНТЕРЕСОВ ПРИ ОСУЩЕСТВЛЕНИИ МЕДИЦИНСКОЙ ДЕЯТЕЛЬНОСТИ И ФАРМАЦЕВТИЧЕСКОЙ ДЕЯТЕЛЬНОСТИ</a:t>
            </a:r>
            <a:r>
              <a:rPr lang="ru-RU" sz="2000" kern="1200" dirty="0" smtClean="0">
                <a:solidFill>
                  <a:schemeClr val="accent2">
                    <a:lumMod val="75000"/>
                  </a:schemeClr>
                </a:solidFill>
                <a:latin typeface="Bookman Old Style" pitchFamily="18" charset="0"/>
              </a:rPr>
              <a:t/>
            </a:r>
            <a:br>
              <a:rPr lang="ru-RU" sz="2000" kern="1200" dirty="0" smtClean="0">
                <a:solidFill>
                  <a:schemeClr val="accent2">
                    <a:lumMod val="75000"/>
                  </a:schemeClr>
                </a:solidFill>
                <a:latin typeface="Bookman Old Style" pitchFamily="18" charset="0"/>
              </a:rPr>
            </a:br>
            <a:r>
              <a:rPr lang="ru-RU" sz="2000" dirty="0" smtClean="0">
                <a:latin typeface="Bookman Old Style" pitchFamily="18" charset="0"/>
              </a:rPr>
              <a:t/>
            </a:r>
            <a:br>
              <a:rPr lang="ru-RU" sz="2000" dirty="0" smtClean="0">
                <a:latin typeface="Bookman Old Style" pitchFamily="18" charset="0"/>
              </a:rPr>
            </a:br>
            <a:r>
              <a:rPr kumimoji="0" lang="ru-RU" sz="1200" kern="1200" dirty="0" smtClean="0">
                <a:latin typeface="Book Antiqua" pitchFamily="18" charset="0"/>
              </a:rPr>
              <a:t>Федеральный закон от 21 ноября 2011 г. N 323-ФЗ </a:t>
            </a:r>
            <a:br>
              <a:rPr kumimoji="0" lang="ru-RU" sz="1200" kern="1200" dirty="0" smtClean="0">
                <a:latin typeface="Book Antiqua" pitchFamily="18" charset="0"/>
              </a:rPr>
            </a:br>
            <a:r>
              <a:rPr kumimoji="0" lang="ru-RU" sz="1200" kern="1200" dirty="0" smtClean="0">
                <a:latin typeface="Book Antiqua" pitchFamily="18" charset="0"/>
              </a:rPr>
              <a:t>«Об основах охраны здоровья граждан в Российской Федерации»  (ст.75)</a:t>
            </a:r>
            <a:br>
              <a:rPr kumimoji="0" lang="ru-RU" sz="1200" kern="1200" dirty="0" smtClean="0">
                <a:latin typeface="Book Antiqua" pitchFamily="18" charset="0"/>
              </a:rPr>
            </a:br>
            <a:endParaRPr lang="ru-RU" sz="2000" dirty="0">
              <a:latin typeface="Bookman Old Style" pitchFamily="18" charset="0"/>
            </a:endParaRPr>
          </a:p>
        </p:txBody>
      </p:sp>
      <p:sp>
        <p:nvSpPr>
          <p:cNvPr id="3" name="Содержимое 2"/>
          <p:cNvSpPr>
            <a:spLocks noGrp="1"/>
          </p:cNvSpPr>
          <p:nvPr>
            <p:ph idx="1"/>
          </p:nvPr>
        </p:nvSpPr>
        <p:spPr/>
        <p:txBody>
          <a:bodyPr/>
          <a:lstStyle/>
          <a:p>
            <a:endParaRPr lang="ru-RU" sz="1800" dirty="0" smtClean="0">
              <a:latin typeface="Book Antiqua" pitchFamily="18" charset="0"/>
            </a:endParaRPr>
          </a:p>
          <a:p>
            <a:pPr marL="0" indent="0" algn="just" fontAlgn="auto">
              <a:spcBef>
                <a:spcPts val="0"/>
              </a:spcBef>
              <a:spcAft>
                <a:spcPts val="0"/>
              </a:spcAft>
              <a:buClrTx/>
              <a:buSzTx/>
              <a:buNone/>
              <a:defRPr/>
            </a:pPr>
            <a:r>
              <a:rPr kumimoji="0" lang="ru-RU" sz="1800" kern="1200" dirty="0" smtClean="0">
                <a:latin typeface="Book Antiqua" pitchFamily="18" charset="0"/>
              </a:rPr>
              <a:t>В случае возникновения конфликта интересов медицинский работник или фармацевтический работник </a:t>
            </a:r>
            <a:r>
              <a:rPr kumimoji="0" lang="ru-RU" sz="1800" b="1" kern="1200" dirty="0" smtClean="0">
                <a:latin typeface="Book Antiqua" pitchFamily="18" charset="0"/>
              </a:rPr>
              <a:t>обязан </a:t>
            </a:r>
            <a:r>
              <a:rPr kumimoji="0" lang="ru-RU" sz="1800" kern="1200" dirty="0" smtClean="0">
                <a:latin typeface="Book Antiqua" pitchFamily="18" charset="0"/>
              </a:rPr>
              <a:t>проинформировать об этом </a:t>
            </a:r>
            <a:r>
              <a:rPr kumimoji="0" lang="ru-RU" sz="1800" b="1" kern="1200" dirty="0" smtClean="0">
                <a:latin typeface="Book Antiqua" pitchFamily="18" charset="0"/>
              </a:rPr>
              <a:t>в письменной форме </a:t>
            </a:r>
            <a:r>
              <a:rPr kumimoji="0" lang="ru-RU" sz="1800" kern="1200" dirty="0" smtClean="0">
                <a:latin typeface="Book Antiqua" pitchFamily="18" charset="0"/>
              </a:rPr>
              <a:t>руководителя медицинской организации или руководителя аптечной организации, в которой он работает, а индивидуальный предприниматель, осуществляющий медицинскую деятельность или фармацевтическую деятельность, обязан проинформировать о возникновении конфликта интересов уполномоченный федеральный орган исполнительной власти.</a:t>
            </a:r>
          </a:p>
          <a:p>
            <a:pPr marL="0" indent="0" algn="just" fontAlgn="auto">
              <a:spcBef>
                <a:spcPts val="0"/>
              </a:spcBef>
              <a:spcAft>
                <a:spcPts val="0"/>
              </a:spcAft>
              <a:buClrTx/>
              <a:buSzTx/>
              <a:buNone/>
              <a:defRPr/>
            </a:pPr>
            <a:endParaRPr kumimoji="0" lang="ru-RU" sz="1800" kern="1200" dirty="0" smtClean="0">
              <a:latin typeface="Book Antiqua" pitchFamily="18" charset="0"/>
            </a:endParaRPr>
          </a:p>
          <a:p>
            <a:pPr marL="0" indent="0" algn="just" fontAlgn="auto">
              <a:spcBef>
                <a:spcPts val="0"/>
              </a:spcBef>
              <a:spcAft>
                <a:spcPts val="0"/>
              </a:spcAft>
              <a:buClrTx/>
              <a:buSzTx/>
              <a:buNone/>
              <a:defRPr/>
            </a:pPr>
            <a:r>
              <a:rPr kumimoji="0" lang="ru-RU" sz="1800" kern="1200" dirty="0" smtClean="0">
                <a:latin typeface="Book Antiqua" pitchFamily="18" charset="0"/>
              </a:rPr>
              <a:t>Руководитель медицинской организации или руководитель аптечной организации </a:t>
            </a:r>
            <a:r>
              <a:rPr kumimoji="0" lang="ru-RU" sz="1800" b="1" kern="1200" dirty="0" smtClean="0">
                <a:latin typeface="Book Antiqua" pitchFamily="18" charset="0"/>
              </a:rPr>
              <a:t>в семидневный срок</a:t>
            </a:r>
            <a:r>
              <a:rPr kumimoji="0" lang="ru-RU" sz="1800" kern="1200" dirty="0" smtClean="0">
                <a:latin typeface="Book Antiqua" pitchFamily="18" charset="0"/>
              </a:rPr>
              <a:t> со дня, когда ему стало известно о конфликте интересов, обязан в письменной форме уведомить об этом уполномоченный федеральный орган исполнительной власти.</a:t>
            </a:r>
          </a:p>
          <a:p>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0"/>
            <a:ext cx="7664896" cy="1844824"/>
          </a:xfrm>
        </p:spPr>
        <p:txBody>
          <a:bodyPr/>
          <a:lstStyle/>
          <a:p>
            <a:pPr lvl="2" algn="r">
              <a:defRPr/>
            </a:pPr>
            <a:r>
              <a:rPr kumimoji="0" lang="ru-RU" sz="1800" kern="1200" dirty="0" smtClean="0">
                <a:latin typeface="Bookman Old Style" pitchFamily="18" charset="0"/>
              </a:rPr>
              <a:t>УРЕГУЛИРОВАНИЕ КОНФЛИКТА ИНТЕРЕСОВ ПРИ ОСУЩЕСТВЛЕНИИ МЕДИЦИНСКОЙ ДЕЯТЕЛЬНОСТИ И ФАРМАЦЕВТИЧЕСКОЙ ДЕЯТЕЛЬНОСТИ</a:t>
            </a:r>
            <a:r>
              <a:rPr lang="ru-RU" sz="2000" kern="1200" dirty="0" smtClean="0">
                <a:solidFill>
                  <a:schemeClr val="accent2">
                    <a:lumMod val="75000"/>
                  </a:schemeClr>
                </a:solidFill>
                <a:latin typeface="Bookman Old Style" pitchFamily="18" charset="0"/>
              </a:rPr>
              <a:t/>
            </a:r>
            <a:br>
              <a:rPr lang="ru-RU" sz="2000" kern="1200" dirty="0" smtClean="0">
                <a:solidFill>
                  <a:schemeClr val="accent2">
                    <a:lumMod val="75000"/>
                  </a:schemeClr>
                </a:solidFill>
                <a:latin typeface="Bookman Old Style" pitchFamily="18" charset="0"/>
              </a:rPr>
            </a:br>
            <a:r>
              <a:rPr lang="ru-RU" sz="2000" dirty="0" smtClean="0">
                <a:latin typeface="Bookman Old Style" pitchFamily="18" charset="0"/>
              </a:rPr>
              <a:t/>
            </a:r>
            <a:br>
              <a:rPr lang="ru-RU" sz="2000" dirty="0" smtClean="0">
                <a:latin typeface="Bookman Old Style" pitchFamily="18" charset="0"/>
              </a:rPr>
            </a:br>
            <a:r>
              <a:rPr kumimoji="0" lang="ru-RU" sz="1200" kern="1200" dirty="0" smtClean="0">
                <a:latin typeface="Book Antiqua" pitchFamily="18" charset="0"/>
              </a:rPr>
              <a:t>Федеральный закон от 21 ноября 2011 г. N 323-ФЗ </a:t>
            </a:r>
            <a:br>
              <a:rPr kumimoji="0" lang="ru-RU" sz="1200" kern="1200" dirty="0" smtClean="0">
                <a:latin typeface="Book Antiqua" pitchFamily="18" charset="0"/>
              </a:rPr>
            </a:br>
            <a:r>
              <a:rPr kumimoji="0" lang="ru-RU" sz="1200" kern="1200" dirty="0" smtClean="0">
                <a:latin typeface="Book Antiqua" pitchFamily="18" charset="0"/>
              </a:rPr>
              <a:t>«Об основах охраны здоровья граждан в Российской Федерации»  (ст.75)</a:t>
            </a:r>
            <a:br>
              <a:rPr kumimoji="0" lang="ru-RU" sz="1200" kern="1200" dirty="0" smtClean="0">
                <a:latin typeface="Book Antiqua" pitchFamily="18" charset="0"/>
              </a:rPr>
            </a:br>
            <a:endParaRPr lang="ru-RU" sz="2000" dirty="0">
              <a:latin typeface="Bookman Old Style" pitchFamily="18" charset="0"/>
            </a:endParaRPr>
          </a:p>
        </p:txBody>
      </p:sp>
      <p:sp>
        <p:nvSpPr>
          <p:cNvPr id="3" name="Содержимое 2"/>
          <p:cNvSpPr>
            <a:spLocks noGrp="1"/>
          </p:cNvSpPr>
          <p:nvPr>
            <p:ph idx="1"/>
          </p:nvPr>
        </p:nvSpPr>
        <p:spPr/>
        <p:txBody>
          <a:bodyPr/>
          <a:lstStyle/>
          <a:p>
            <a:pPr marL="0" indent="0" fontAlgn="auto">
              <a:spcBef>
                <a:spcPts val="0"/>
              </a:spcBef>
              <a:buNone/>
            </a:pPr>
            <a:r>
              <a:rPr lang="ru-RU" sz="1600" b="1" dirty="0" smtClean="0">
                <a:latin typeface="Book Antiqua" pitchFamily="18" charset="0"/>
              </a:rPr>
              <a:t>Задачи Комиссии Министерства здравоохранения Российской Федерации по урегулированию конфликта интересов при осуществлении медицинской деятельности и фармацевтической деятельности:</a:t>
            </a:r>
            <a:endParaRPr lang="ru-RU" sz="1600" dirty="0" smtClean="0">
              <a:latin typeface="Book Antiqua" pitchFamily="18" charset="0"/>
            </a:endParaRPr>
          </a:p>
          <a:p>
            <a:pPr marL="0" indent="0" fontAlgn="auto">
              <a:spcBef>
                <a:spcPts val="0"/>
              </a:spcBef>
              <a:buNone/>
            </a:pPr>
            <a:endParaRPr lang="ru-RU" sz="1600" b="1" dirty="0" smtClean="0">
              <a:latin typeface="Book Antiqua" pitchFamily="18" charset="0"/>
            </a:endParaRPr>
          </a:p>
          <a:p>
            <a:pPr marL="0" indent="0" fontAlgn="t">
              <a:spcBef>
                <a:spcPts val="0"/>
              </a:spcBef>
              <a:buNone/>
            </a:pPr>
            <a:r>
              <a:rPr lang="ru-RU" sz="1600" dirty="0" smtClean="0">
                <a:latin typeface="Book Antiqua" pitchFamily="18" charset="0"/>
              </a:rPr>
              <a:t>1) урегулирование конфликта интересов медицинских и (или) фармацевтических работников при осуществлении ими профессиональной деятельности;</a:t>
            </a:r>
          </a:p>
          <a:p>
            <a:pPr marL="0" indent="0" fontAlgn="t">
              <a:spcBef>
                <a:spcPts val="0"/>
              </a:spcBef>
              <a:buNone/>
            </a:pPr>
            <a:endParaRPr lang="ru-RU" sz="1600" dirty="0" smtClean="0">
              <a:latin typeface="Book Antiqua" pitchFamily="18" charset="0"/>
            </a:endParaRPr>
          </a:p>
          <a:p>
            <a:pPr marL="0" indent="0" fontAlgn="t">
              <a:spcBef>
                <a:spcPts val="0"/>
              </a:spcBef>
              <a:buNone/>
            </a:pPr>
            <a:r>
              <a:rPr lang="ru-RU" sz="1600" dirty="0" smtClean="0">
                <a:latin typeface="Book Antiqua" pitchFamily="18" charset="0"/>
              </a:rPr>
              <a:t>2) анализ риска и последствий возникновения конфликта интересов при осуществлении медицинской деятельности и фармацевтической деятельности;</a:t>
            </a:r>
          </a:p>
          <a:p>
            <a:pPr marL="0" indent="0" fontAlgn="t">
              <a:spcBef>
                <a:spcPts val="0"/>
              </a:spcBef>
              <a:buNone/>
            </a:pPr>
            <a:endParaRPr lang="ru-RU" sz="1600" dirty="0" smtClean="0">
              <a:latin typeface="Book Antiqua" pitchFamily="18" charset="0"/>
            </a:endParaRPr>
          </a:p>
          <a:p>
            <a:pPr marL="0" indent="0" fontAlgn="t">
              <a:spcBef>
                <a:spcPts val="0"/>
              </a:spcBef>
              <a:buNone/>
            </a:pPr>
            <a:r>
              <a:rPr lang="ru-RU" sz="1600" dirty="0" smtClean="0">
                <a:latin typeface="Book Antiqua" pitchFamily="18" charset="0"/>
              </a:rPr>
              <a:t>3) мониторинг правоприменительной практики в области урегулирования конфликта интересов при осуществлении медицинской деятельности и фармацевтической деятельности.</a:t>
            </a:r>
          </a:p>
          <a:p>
            <a:pPr marL="0" indent="0" fontAlgn="t">
              <a:spcBef>
                <a:spcPts val="0"/>
              </a:spcBef>
              <a:buNone/>
            </a:pPr>
            <a:endParaRPr lang="ru-RU" sz="1600" b="1" dirty="0" smtClean="0">
              <a:latin typeface="Book Antiqua" pitchFamily="18" charset="0"/>
            </a:endParaRPr>
          </a:p>
          <a:p>
            <a:pPr marL="0" indent="0" fontAlgn="t">
              <a:spcBef>
                <a:spcPts val="0"/>
              </a:spcBef>
              <a:buNone/>
            </a:pPr>
            <a:r>
              <a:rPr lang="ru-RU" sz="1600" b="1" i="1" dirty="0" smtClean="0">
                <a:latin typeface="Book Antiqua" pitchFamily="18" charset="0"/>
              </a:rPr>
              <a:t>Приказ Министерства здравоохранения РФ от 21 декабря 2012 г. N 1350н</a:t>
            </a:r>
            <a:br>
              <a:rPr lang="ru-RU" sz="1600" b="1" i="1" dirty="0" smtClean="0">
                <a:latin typeface="Book Antiqua" pitchFamily="18" charset="0"/>
              </a:rPr>
            </a:br>
            <a:r>
              <a:rPr lang="ru-RU" sz="1600" b="1" i="1" dirty="0" smtClean="0">
                <a:latin typeface="Book Antiqua" pitchFamily="18" charset="0"/>
              </a:rPr>
              <a:t>"Об утверждении Положения о Комиссии Министерства здравоохранения Российской Федерации по урегулированию конфликта интересов при осуществлении медицинской деятельности и фармацевтической деятельности"</a:t>
            </a:r>
          </a:p>
          <a:p>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0"/>
            <a:ext cx="7664896" cy="1844824"/>
          </a:xfrm>
        </p:spPr>
        <p:txBody>
          <a:bodyPr/>
          <a:lstStyle/>
          <a:p>
            <a:pPr lvl="2" algn="r">
              <a:defRPr/>
            </a:pPr>
            <a:r>
              <a:rPr kumimoji="0" lang="ru-RU" sz="1800" kern="1200" dirty="0" smtClean="0">
                <a:latin typeface="Bookman Old Style" pitchFamily="18" charset="0"/>
              </a:rPr>
              <a:t>УРЕГУЛИРОВАНИЕ КОНФЛИКТА ИНТЕРЕСОВ ПРИ ОСУЩЕСТВЛЕНИИ МЕДИЦИНСКОЙ ДЕЯТЕЛЬНОСТИ И ФАРМАЦЕВТИЧЕСКОЙ ДЕЯТЕЛЬНОСТИ</a:t>
            </a:r>
            <a:r>
              <a:rPr lang="ru-RU" sz="2000" kern="1200" dirty="0" smtClean="0">
                <a:solidFill>
                  <a:schemeClr val="accent2">
                    <a:lumMod val="75000"/>
                  </a:schemeClr>
                </a:solidFill>
                <a:latin typeface="Bookman Old Style" pitchFamily="18" charset="0"/>
              </a:rPr>
              <a:t/>
            </a:r>
            <a:br>
              <a:rPr lang="ru-RU" sz="2000" kern="1200" dirty="0" smtClean="0">
                <a:solidFill>
                  <a:schemeClr val="accent2">
                    <a:lumMod val="75000"/>
                  </a:schemeClr>
                </a:solidFill>
                <a:latin typeface="Bookman Old Style" pitchFamily="18" charset="0"/>
              </a:rPr>
            </a:br>
            <a:r>
              <a:rPr lang="ru-RU" sz="2000" dirty="0" smtClean="0">
                <a:latin typeface="Bookman Old Style" pitchFamily="18" charset="0"/>
              </a:rPr>
              <a:t/>
            </a:r>
            <a:br>
              <a:rPr lang="ru-RU" sz="2000" dirty="0" smtClean="0">
                <a:latin typeface="Bookman Old Style" pitchFamily="18" charset="0"/>
              </a:rPr>
            </a:br>
            <a:r>
              <a:rPr kumimoji="0" lang="ru-RU" sz="1200" kern="1200" dirty="0" smtClean="0">
                <a:latin typeface="Book Antiqua" pitchFamily="18" charset="0"/>
              </a:rPr>
              <a:t>Федеральный закон от 21 ноября 2011 г. N 323-ФЗ </a:t>
            </a:r>
            <a:br>
              <a:rPr kumimoji="0" lang="ru-RU" sz="1200" kern="1200" dirty="0" smtClean="0">
                <a:latin typeface="Book Antiqua" pitchFamily="18" charset="0"/>
              </a:rPr>
            </a:br>
            <a:r>
              <a:rPr kumimoji="0" lang="ru-RU" sz="1200" kern="1200" dirty="0" smtClean="0">
                <a:latin typeface="Book Antiqua" pitchFamily="18" charset="0"/>
              </a:rPr>
              <a:t>«Об основах охраны здоровья граждан в Российской Федерации»  (ст.75)</a:t>
            </a:r>
            <a:br>
              <a:rPr kumimoji="0" lang="ru-RU" sz="1200" kern="1200" dirty="0" smtClean="0">
                <a:latin typeface="Book Antiqua" pitchFamily="18" charset="0"/>
              </a:rPr>
            </a:br>
            <a:endParaRPr lang="ru-RU" sz="2000" dirty="0">
              <a:latin typeface="Bookman Old Style" pitchFamily="18" charset="0"/>
            </a:endParaRPr>
          </a:p>
        </p:txBody>
      </p:sp>
      <p:sp>
        <p:nvSpPr>
          <p:cNvPr id="3" name="Содержимое 2"/>
          <p:cNvSpPr>
            <a:spLocks noGrp="1"/>
          </p:cNvSpPr>
          <p:nvPr>
            <p:ph idx="1"/>
          </p:nvPr>
        </p:nvSpPr>
        <p:spPr/>
        <p:txBody>
          <a:bodyPr/>
          <a:lstStyle/>
          <a:p>
            <a:pPr marL="0" indent="0" fontAlgn="auto">
              <a:spcBef>
                <a:spcPts val="0"/>
              </a:spcBef>
              <a:spcAft>
                <a:spcPts val="0"/>
              </a:spcAft>
              <a:buClrTx/>
              <a:buSzTx/>
              <a:buNone/>
              <a:defRPr/>
            </a:pPr>
            <a:r>
              <a:rPr kumimoji="0" lang="ru-RU" sz="1800" kern="1200" dirty="0" smtClean="0">
                <a:latin typeface="Book Antiqua" pitchFamily="18" charset="0"/>
              </a:rPr>
              <a:t>При поступлении письменного уведомления руководителя медицинской или аптечной организации, а также индивидуального предпринимателя, осуществляющего медицинскую или фармацевтическую деятельность, о возникновении конфликта интересов при осуществлении медицинской и фармацевтической деятельности председатель Комиссии, его заместитель в течение 3 рабочих дней назначает дату заседания Комиссии.</a:t>
            </a:r>
          </a:p>
          <a:p>
            <a:pPr marL="0" indent="0" fontAlgn="auto">
              <a:spcBef>
                <a:spcPts val="0"/>
              </a:spcBef>
              <a:spcAft>
                <a:spcPts val="0"/>
              </a:spcAft>
              <a:buClrTx/>
              <a:buSzTx/>
              <a:buNone/>
              <a:defRPr/>
            </a:pPr>
            <a:endParaRPr kumimoji="0" lang="ru-RU" sz="1800" kern="1200" dirty="0" smtClean="0">
              <a:latin typeface="Book Antiqua" pitchFamily="18" charset="0"/>
            </a:endParaRPr>
          </a:p>
          <a:p>
            <a:pPr marL="0" indent="0" fontAlgn="auto">
              <a:spcBef>
                <a:spcPts val="0"/>
              </a:spcBef>
              <a:spcAft>
                <a:spcPts val="0"/>
              </a:spcAft>
              <a:buClrTx/>
              <a:buSzTx/>
              <a:buNone/>
              <a:defRPr/>
            </a:pPr>
            <a:r>
              <a:rPr kumimoji="0" lang="ru-RU" sz="1800" kern="1200" dirty="0" smtClean="0">
                <a:latin typeface="Book Antiqua" pitchFamily="18" charset="0"/>
              </a:rPr>
              <a:t>В целях уточнения обстоятельств возникновения конфликта интересов медицинских и фармацевтических работников при осуществлении ими профессиональной деятельности Комиссия вправе направить запросы в организации, которые имеют отношение к возникшему конфликту интересов.</a:t>
            </a:r>
          </a:p>
          <a:p>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0"/>
            <a:ext cx="7664896" cy="1844824"/>
          </a:xfrm>
        </p:spPr>
        <p:txBody>
          <a:bodyPr/>
          <a:lstStyle/>
          <a:p>
            <a:pPr lvl="2" algn="r">
              <a:defRPr/>
            </a:pPr>
            <a:r>
              <a:rPr kumimoji="0" lang="ru-RU" sz="1800" kern="1200" dirty="0" smtClean="0">
                <a:latin typeface="Bookman Old Style" pitchFamily="18" charset="0"/>
              </a:rPr>
              <a:t>УРЕГУЛИРОВАНИЕ КОНФЛИКТА ИНТЕРЕСОВ ПРИ ОСУЩЕСТВЛЕНИИ МЕДИЦИНСКОЙ ДЕЯТЕЛЬНОСТИ И ФАРМАЦЕВТИЧЕСКОЙ ДЕЯТЕЛЬНОСТИ</a:t>
            </a:r>
            <a:r>
              <a:rPr lang="ru-RU" sz="2000" kern="1200" dirty="0" smtClean="0">
                <a:solidFill>
                  <a:schemeClr val="accent2">
                    <a:lumMod val="75000"/>
                  </a:schemeClr>
                </a:solidFill>
                <a:latin typeface="Bookman Old Style" pitchFamily="18" charset="0"/>
              </a:rPr>
              <a:t/>
            </a:r>
            <a:br>
              <a:rPr lang="ru-RU" sz="2000" kern="1200" dirty="0" smtClean="0">
                <a:solidFill>
                  <a:schemeClr val="accent2">
                    <a:lumMod val="75000"/>
                  </a:schemeClr>
                </a:solidFill>
                <a:latin typeface="Bookman Old Style" pitchFamily="18" charset="0"/>
              </a:rPr>
            </a:br>
            <a:r>
              <a:rPr lang="ru-RU" sz="2000" dirty="0" smtClean="0">
                <a:latin typeface="Bookman Old Style" pitchFamily="18" charset="0"/>
              </a:rPr>
              <a:t/>
            </a:r>
            <a:br>
              <a:rPr lang="ru-RU" sz="2000" dirty="0" smtClean="0">
                <a:latin typeface="Bookman Old Style" pitchFamily="18" charset="0"/>
              </a:rPr>
            </a:br>
            <a:r>
              <a:rPr kumimoji="0" lang="ru-RU" sz="1200" kern="1200" dirty="0" smtClean="0">
                <a:latin typeface="Book Antiqua" pitchFamily="18" charset="0"/>
              </a:rPr>
              <a:t>Федеральный закон от 21 ноября 2011 г. N 323-ФЗ </a:t>
            </a:r>
            <a:br>
              <a:rPr kumimoji="0" lang="ru-RU" sz="1200" kern="1200" dirty="0" smtClean="0">
                <a:latin typeface="Book Antiqua" pitchFamily="18" charset="0"/>
              </a:rPr>
            </a:br>
            <a:r>
              <a:rPr kumimoji="0" lang="ru-RU" sz="1200" kern="1200" dirty="0" smtClean="0">
                <a:latin typeface="Book Antiqua" pitchFamily="18" charset="0"/>
              </a:rPr>
              <a:t>«Об основах охраны здоровья граждан в Российской Федерации»  (ст.75)</a:t>
            </a:r>
            <a:br>
              <a:rPr kumimoji="0" lang="ru-RU" sz="1200" kern="1200" dirty="0" smtClean="0">
                <a:latin typeface="Book Antiqua" pitchFamily="18" charset="0"/>
              </a:rPr>
            </a:br>
            <a:endParaRPr lang="ru-RU" sz="2000" dirty="0">
              <a:latin typeface="Bookman Old Style" pitchFamily="18" charset="0"/>
            </a:endParaRPr>
          </a:p>
        </p:txBody>
      </p:sp>
      <p:sp>
        <p:nvSpPr>
          <p:cNvPr id="3" name="Содержимое 2"/>
          <p:cNvSpPr>
            <a:spLocks noGrp="1"/>
          </p:cNvSpPr>
          <p:nvPr>
            <p:ph idx="1"/>
          </p:nvPr>
        </p:nvSpPr>
        <p:spPr/>
        <p:txBody>
          <a:bodyPr/>
          <a:lstStyle/>
          <a:p>
            <a:pPr marL="0" indent="0" fontAlgn="auto">
              <a:spcBef>
                <a:spcPts val="0"/>
              </a:spcBef>
              <a:spcAft>
                <a:spcPts val="0"/>
              </a:spcAft>
              <a:buClrTx/>
              <a:buSzTx/>
              <a:buNone/>
              <a:defRPr/>
            </a:pPr>
            <a:r>
              <a:rPr kumimoji="0" lang="ru-RU" sz="2000" kern="1200" dirty="0" smtClean="0">
                <a:latin typeface="Book Antiqua" pitchFamily="18" charset="0"/>
              </a:rPr>
              <a:t>В случае установления Комиссией факта совершения медицинским или фармацевтическим работником действия (факта бездействия), содержащего признаки административного правонарушения или состава преступления, председательствующий Комиссии передает информацию о совершении указанного действия (бездействии) и подтверждающие такой факт документы в правоприменительные органы в течение 3 рабочих дней, а при необходимости, в том числе при возникновении угрозы причинения вреда жизни и здоровью людей, вреда животным, растениям, окружающей среде, - немедленно.</a:t>
            </a:r>
          </a:p>
          <a:p>
            <a:pPr marL="0" indent="0" fontAlgn="auto">
              <a:spcBef>
                <a:spcPts val="0"/>
              </a:spcBef>
              <a:spcAft>
                <a:spcPts val="0"/>
              </a:spcAft>
              <a:buClrTx/>
              <a:buSzTx/>
              <a:buNone/>
              <a:defRPr/>
            </a:pPr>
            <a:endParaRPr lang="ru-RU" sz="2800" kern="1200" dirty="0" smtClean="0">
              <a:latin typeface="Book Antiqua" pitchFamily="18" charset="0"/>
            </a:endParaRPr>
          </a:p>
          <a:p>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0"/>
            <a:ext cx="7664896" cy="1844824"/>
          </a:xfrm>
        </p:spPr>
        <p:txBody>
          <a:bodyPr/>
          <a:lstStyle/>
          <a:p>
            <a:pPr lvl="2" algn="r">
              <a:defRPr/>
            </a:pPr>
            <a:r>
              <a:rPr kumimoji="0" lang="ru-RU" sz="1800" kern="1200" dirty="0" smtClean="0">
                <a:latin typeface="Bookman Old Style" pitchFamily="18" charset="0"/>
              </a:rPr>
              <a:t>УРЕГУЛИРОВАНИЕ КОНФЛИКТА ИНТЕРЕСОВ ПРИ ОСУЩЕСТВЛЕНИИ МЕДИЦИНСКОЙ ДЕЯТЕЛЬНОСТИ И ФАРМАЦЕВТИЧЕСКОЙ ДЕЯТЕЛЬНОСТИ</a:t>
            </a:r>
            <a:r>
              <a:rPr lang="ru-RU" sz="2000" kern="1200" dirty="0" smtClean="0">
                <a:solidFill>
                  <a:schemeClr val="accent2">
                    <a:lumMod val="75000"/>
                  </a:schemeClr>
                </a:solidFill>
                <a:latin typeface="Bookman Old Style" pitchFamily="18" charset="0"/>
              </a:rPr>
              <a:t/>
            </a:r>
            <a:br>
              <a:rPr lang="ru-RU" sz="2000" kern="1200" dirty="0" smtClean="0">
                <a:solidFill>
                  <a:schemeClr val="accent2">
                    <a:lumMod val="75000"/>
                  </a:schemeClr>
                </a:solidFill>
                <a:latin typeface="Bookman Old Style" pitchFamily="18" charset="0"/>
              </a:rPr>
            </a:br>
            <a:r>
              <a:rPr lang="ru-RU" sz="2000" dirty="0" smtClean="0">
                <a:latin typeface="Bookman Old Style" pitchFamily="18" charset="0"/>
              </a:rPr>
              <a:t/>
            </a:r>
            <a:br>
              <a:rPr lang="ru-RU" sz="2000" dirty="0" smtClean="0">
                <a:latin typeface="Bookman Old Style" pitchFamily="18" charset="0"/>
              </a:rPr>
            </a:br>
            <a:r>
              <a:rPr kumimoji="0" lang="ru-RU" sz="1200" kern="1200" dirty="0" smtClean="0">
                <a:latin typeface="Book Antiqua" pitchFamily="18" charset="0"/>
              </a:rPr>
              <a:t>Федеральный закон от 21 ноября 2011 г. N 323-ФЗ </a:t>
            </a:r>
            <a:br>
              <a:rPr kumimoji="0" lang="ru-RU" sz="1200" kern="1200" dirty="0" smtClean="0">
                <a:latin typeface="Book Antiqua" pitchFamily="18" charset="0"/>
              </a:rPr>
            </a:br>
            <a:r>
              <a:rPr kumimoji="0" lang="ru-RU" sz="1200" kern="1200" dirty="0" smtClean="0">
                <a:latin typeface="Book Antiqua" pitchFamily="18" charset="0"/>
              </a:rPr>
              <a:t>«Об основах охраны здоровья граждан в Российской Федерации»  (ст.75)</a:t>
            </a:r>
            <a:br>
              <a:rPr kumimoji="0" lang="ru-RU" sz="1200" kern="1200" dirty="0" smtClean="0">
                <a:latin typeface="Book Antiqua" pitchFamily="18" charset="0"/>
              </a:rPr>
            </a:br>
            <a:endParaRPr lang="ru-RU" sz="2000" dirty="0">
              <a:latin typeface="Bookman Old Style" pitchFamily="18" charset="0"/>
            </a:endParaRPr>
          </a:p>
        </p:txBody>
      </p:sp>
      <p:sp>
        <p:nvSpPr>
          <p:cNvPr id="3" name="Содержимое 2"/>
          <p:cNvSpPr>
            <a:spLocks noGrp="1"/>
          </p:cNvSpPr>
          <p:nvPr>
            <p:ph idx="1"/>
          </p:nvPr>
        </p:nvSpPr>
        <p:spPr/>
        <p:txBody>
          <a:bodyPr/>
          <a:lstStyle/>
          <a:p>
            <a:pPr marL="0" indent="0" fontAlgn="auto">
              <a:spcBef>
                <a:spcPts val="0"/>
              </a:spcBef>
              <a:spcAft>
                <a:spcPts val="0"/>
              </a:spcAft>
              <a:buClrTx/>
              <a:buSzTx/>
              <a:buNone/>
              <a:defRPr/>
            </a:pPr>
            <a:endParaRPr lang="ru-RU" sz="2800" kern="1200" dirty="0" smtClean="0">
              <a:latin typeface="Book Antiqua" pitchFamily="18" charset="0"/>
            </a:endParaRPr>
          </a:p>
          <a:p>
            <a:pPr marL="0" indent="0" fontAlgn="auto">
              <a:spcBef>
                <a:spcPts val="0"/>
              </a:spcBef>
              <a:spcAft>
                <a:spcPts val="0"/>
              </a:spcAft>
              <a:buClrTx/>
              <a:buSzTx/>
              <a:buNone/>
              <a:defRPr/>
            </a:pPr>
            <a:r>
              <a:rPr kumimoji="0" lang="ru-RU" sz="2000" kern="1200" dirty="0" smtClean="0">
                <a:latin typeface="Book Antiqua" pitchFamily="18" charset="0"/>
              </a:rPr>
              <a:t>Трудовое законодательство закрепляет дополнительное основание для расторжения трудового договора в соответствии с </a:t>
            </a:r>
            <a:r>
              <a:rPr kumimoji="0" lang="ru-RU" sz="2000" b="1" kern="1200" dirty="0" smtClean="0">
                <a:latin typeface="Book Antiqua" pitchFamily="18" charset="0"/>
              </a:rPr>
              <a:t>п. 7.1 ТК РФ</a:t>
            </a:r>
            <a:r>
              <a:rPr kumimoji="0" lang="ru-RU" sz="2000" kern="1200" dirty="0" smtClean="0">
                <a:latin typeface="Book Antiqua" pitchFamily="18" charset="0"/>
              </a:rPr>
              <a:t>, а именно в случае непринятия работником мер по предотвращению или урегулированию конфликта интересов, стороной которого он является, если указанные действия дают основание для утраты доверия к работнику со стороны работодателя.</a:t>
            </a:r>
          </a:p>
          <a:p>
            <a:pPr marL="0" indent="0" fontAlgn="auto">
              <a:spcBef>
                <a:spcPts val="0"/>
              </a:spcBef>
              <a:spcAft>
                <a:spcPts val="0"/>
              </a:spcAft>
              <a:buClrTx/>
              <a:buSzTx/>
              <a:buNone/>
              <a:defRPr/>
            </a:pPr>
            <a:endParaRPr lang="ru-RU" sz="2400" kern="1200" dirty="0" smtClean="0">
              <a:latin typeface="Book Antiqua" pitchFamily="18" charset="0"/>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7999"/>
        </p:xfrm>
        <a:graphic>
          <a:graphicData uri="http://schemas.openxmlformats.org/drawingml/2006/table">
            <a:tbl>
              <a:tblPr firstRow="1" bandRow="1">
                <a:tableStyleId>{5C22544A-7EE6-4342-B048-85BDC9FD1C3A}</a:tableStyleId>
              </a:tblPr>
              <a:tblGrid>
                <a:gridCol w="9144000"/>
              </a:tblGrid>
              <a:tr h="565202">
                <a:tc>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 ЗДРАВООХРАНЕНИЯ</a:t>
                      </a:r>
                    </a:p>
                  </a:txBody>
                  <a:tcPr anchor="ctr">
                    <a:solidFill>
                      <a:srgbClr val="000066"/>
                    </a:solidFill>
                  </a:tcPr>
                </a:tc>
              </a:tr>
              <a:tr h="7849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latin typeface="Book Antiqua"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p>
                      <a:pPr algn="ctr">
                        <a:lnSpc>
                          <a:spcPct val="100000"/>
                        </a:lnSpc>
                        <a:spcBef>
                          <a:spcPts val="0"/>
                        </a:spcBef>
                        <a:spcAft>
                          <a:spcPts val="0"/>
                        </a:spcAft>
                      </a:pPr>
                      <a:endParaRPr kumimoji="0" lang="ru-RU" sz="1600" b="1" i="0" u="none" strike="noStrike" cap="none" normalizeH="0" baseline="0" dirty="0" smtClean="0">
                        <a:ln>
                          <a:noFill/>
                        </a:ln>
                        <a:solidFill>
                          <a:schemeClr val="tx1"/>
                        </a:solidFill>
                        <a:latin typeface="Book Antiqua" pitchFamily="18" charset="0"/>
                      </a:endParaRPr>
                    </a:p>
                  </a:txBody>
                  <a:tcPr marT="0" marB="0" anchor="ctr">
                    <a:solidFill>
                      <a:schemeClr val="accent5">
                        <a:lumMod val="20000"/>
                        <a:lumOff val="80000"/>
                      </a:schemeClr>
                    </a:solidFill>
                  </a:tcPr>
                </a:tc>
              </a:tr>
              <a:tr h="5507851">
                <a:tc>
                  <a:txBody>
                    <a:bodyPr/>
                    <a:lstStyle/>
                    <a:p>
                      <a:pPr>
                        <a:spcBef>
                          <a:spcPts val="0"/>
                        </a:spcBef>
                        <a:buFont typeface="Wingdings" pitchFamily="2" charset="2"/>
                        <a:buChar char="ü"/>
                        <a:defRPr/>
                      </a:pPr>
                      <a:endParaRPr lang="ru-RU" sz="1400" dirty="0" smtClean="0">
                        <a:latin typeface="Book Antiqua" pitchFamily="18" charset="0"/>
                      </a:endParaRPr>
                    </a:p>
                    <a:p>
                      <a:pPr>
                        <a:buFont typeface="Wingdings" pitchFamily="2" charset="2"/>
                        <a:buNone/>
                        <a:defRPr/>
                      </a:pPr>
                      <a:r>
                        <a:rPr lang="ru-RU" sz="1400" b="1" dirty="0" smtClean="0">
                          <a:solidFill>
                            <a:schemeClr val="tx1"/>
                          </a:solidFill>
                          <a:latin typeface="Book Antiqua" pitchFamily="18" charset="0"/>
                        </a:rPr>
                        <a:t>  </a:t>
                      </a:r>
                      <a:r>
                        <a:rPr lang="ru-RU" sz="1800" b="1" dirty="0" smtClean="0">
                          <a:solidFill>
                            <a:schemeClr val="tx1"/>
                          </a:solidFill>
                          <a:latin typeface="Book Antiqua" pitchFamily="18" charset="0"/>
                        </a:rPr>
                        <a:t>ГРАЖДАНСКИЙ КОДЕКС РФ</a:t>
                      </a:r>
                    </a:p>
                    <a:p>
                      <a:pPr>
                        <a:buFont typeface="Wingdings" pitchFamily="2" charset="2"/>
                        <a:buNone/>
                        <a:defRPr/>
                      </a:pPr>
                      <a:endParaRPr lang="ru-RU" sz="1800" b="1" dirty="0" smtClean="0">
                        <a:latin typeface="Book Antiqua" pitchFamily="18" charset="0"/>
                      </a:endParaRPr>
                    </a:p>
                    <a:p>
                      <a:pPr marL="361950" indent="-361950">
                        <a:spcAft>
                          <a:spcPts val="1200"/>
                        </a:spcAft>
                        <a:buClr>
                          <a:schemeClr val="tx1"/>
                        </a:buClr>
                        <a:buFont typeface="Wingdings" pitchFamily="2" charset="2"/>
                        <a:buChar char="Ø"/>
                        <a:defRPr/>
                      </a:pPr>
                      <a:r>
                        <a:rPr lang="ru-RU" sz="1800" dirty="0" smtClean="0">
                          <a:latin typeface="Book Antiqua" pitchFamily="18" charset="0"/>
                          <a:cs typeface="Times New Roman" pitchFamily="18" charset="0"/>
                        </a:rPr>
                        <a:t>Гражданско-правовые нормы</a:t>
                      </a:r>
                      <a:r>
                        <a:rPr lang="ru-RU" sz="1800" dirty="0" smtClean="0">
                          <a:latin typeface="Book Antiqua" pitchFamily="18" charset="0"/>
                        </a:rPr>
                        <a:t> </a:t>
                      </a:r>
                      <a:r>
                        <a:rPr lang="ru-RU" sz="1800" dirty="0" smtClean="0">
                          <a:latin typeface="Book Antiqua" pitchFamily="18" charset="0"/>
                          <a:cs typeface="Times New Roman" pitchFamily="18" charset="0"/>
                        </a:rPr>
                        <a:t>направлены на охрану и защиту жизни и здоровья</a:t>
                      </a:r>
                      <a:r>
                        <a:rPr lang="ru-RU" sz="1800" dirty="0" smtClean="0">
                          <a:latin typeface="Book Antiqua" pitchFamily="18" charset="0"/>
                        </a:rPr>
                        <a:t> гражданина</a:t>
                      </a:r>
                    </a:p>
                    <a:p>
                      <a:pPr marL="361950" indent="-361950">
                        <a:spcAft>
                          <a:spcPts val="600"/>
                        </a:spcAft>
                        <a:buClr>
                          <a:schemeClr val="tx1"/>
                        </a:buClr>
                        <a:buFont typeface="Wingdings" pitchFamily="2" charset="2"/>
                        <a:buChar char="Ø"/>
                        <a:defRPr/>
                      </a:pPr>
                      <a:r>
                        <a:rPr lang="ru-RU" sz="1800" dirty="0" smtClean="0">
                          <a:latin typeface="Book Antiqua" pitchFamily="18" charset="0"/>
                        </a:rPr>
                        <a:t>Определяет общий порядок</a:t>
                      </a:r>
                      <a:r>
                        <a:rPr lang="ru-RU" sz="1800" dirty="0" smtClean="0">
                          <a:latin typeface="Book Antiqua" pitchFamily="18" charset="0"/>
                          <a:cs typeface="Times New Roman" pitchFamily="18" charset="0"/>
                        </a:rPr>
                        <a:t> </a:t>
                      </a:r>
                      <a:r>
                        <a:rPr lang="ru-RU" sz="1800" dirty="0" smtClean="0">
                          <a:latin typeface="Book Antiqua" pitchFamily="18" charset="0"/>
                        </a:rPr>
                        <a:t>возмездного оказания </a:t>
                      </a:r>
                      <a:r>
                        <a:rPr lang="ru-RU" sz="1800" dirty="0" smtClean="0">
                          <a:latin typeface="Book Antiqua" pitchFamily="18" charset="0"/>
                          <a:cs typeface="Times New Roman" pitchFamily="18" charset="0"/>
                        </a:rPr>
                        <a:t>медицинских услуг</a:t>
                      </a:r>
                    </a:p>
                    <a:p>
                      <a:pPr marL="361950" indent="-361950">
                        <a:spcAft>
                          <a:spcPts val="1200"/>
                        </a:spcAft>
                        <a:buClr>
                          <a:schemeClr val="tx1"/>
                        </a:buClr>
                        <a:defRPr/>
                      </a:pPr>
                      <a:r>
                        <a:rPr lang="ru-RU" sz="1800" dirty="0" smtClean="0">
                          <a:latin typeface="Book Antiqua" pitchFamily="18" charset="0"/>
                          <a:cs typeface="Times New Roman" pitchFamily="18" charset="0"/>
                        </a:rPr>
                        <a:t>	(ст. 779-783 </a:t>
                      </a:r>
                      <a:r>
                        <a:rPr lang="ru-RU" sz="1800" dirty="0" smtClean="0">
                          <a:latin typeface="Book Antiqua" pitchFamily="18" charset="0"/>
                        </a:rPr>
                        <a:t>гл. 39 ГК РФ определяет имущественный и возмездный характер медицинских услуг,  позволяющий применить к ним гражданско-правовой метод регулирования)	</a:t>
                      </a:r>
                    </a:p>
                    <a:p>
                      <a:pPr marL="361950" indent="-361950">
                        <a:spcAft>
                          <a:spcPts val="1200"/>
                        </a:spcAft>
                        <a:buClr>
                          <a:schemeClr val="tx1"/>
                        </a:buClr>
                        <a:buFont typeface="Wingdings" pitchFamily="2" charset="2"/>
                        <a:buChar char="Ø"/>
                        <a:defRPr/>
                      </a:pPr>
                      <a:r>
                        <a:rPr lang="ru-RU" sz="1800" dirty="0" smtClean="0">
                          <a:latin typeface="Book Antiqua" pitchFamily="18" charset="0"/>
                          <a:cs typeface="Times New Roman" pitchFamily="18" charset="0"/>
                        </a:rPr>
                        <a:t>Устанавливает порядок и условия возмещения причиненного ущерба </a:t>
                      </a:r>
                      <a:r>
                        <a:rPr lang="ru-RU" sz="1800" dirty="0" smtClean="0">
                          <a:latin typeface="Book Antiqua" pitchFamily="18" charset="0"/>
                        </a:rPr>
                        <a:t>жизни или </a:t>
                      </a:r>
                      <a:r>
                        <a:rPr lang="ru-RU" sz="1800" dirty="0" smtClean="0">
                          <a:latin typeface="Book Antiqua" pitchFamily="18" charset="0"/>
                          <a:cs typeface="Times New Roman" pitchFamily="18" charset="0"/>
                        </a:rPr>
                        <a:t>здоровью</a:t>
                      </a:r>
                      <a:r>
                        <a:rPr lang="ru-RU" sz="1800" dirty="0" smtClean="0">
                          <a:latin typeface="Book Antiqua" pitchFamily="18" charset="0"/>
                        </a:rPr>
                        <a:t> пациента</a:t>
                      </a:r>
                      <a:r>
                        <a:rPr lang="ru-RU" sz="1800" dirty="0" smtClean="0">
                          <a:latin typeface="Book Antiqua" pitchFamily="18" charset="0"/>
                          <a:cs typeface="Times New Roman" pitchFamily="18" charset="0"/>
                        </a:rPr>
                        <a:t> и компенсации морального вреда в случае ненадлежащего оказания медицинской помощи (ст. 1064-1101)</a:t>
                      </a:r>
                      <a:endParaRPr lang="ru-RU" sz="1800" dirty="0" smtClean="0">
                        <a:latin typeface="Book Antiqua" pitchFamily="18" charset="0"/>
                      </a:endParaRPr>
                    </a:p>
                    <a:p>
                      <a:pPr>
                        <a:spcBef>
                          <a:spcPts val="0"/>
                        </a:spcBef>
                        <a:defRPr/>
                      </a:pPr>
                      <a:endParaRPr kumimoji="0" lang="ru-RU" sz="1400" i="0" u="none" strike="noStrike" cap="none" normalizeH="0" baseline="0" dirty="0" smtClean="0">
                        <a:ln>
                          <a:noFill/>
                        </a:ln>
                        <a:solidFill>
                          <a:srgbClr val="000000"/>
                        </a:solidFill>
                        <a:latin typeface="Book Antiqua" pitchFamily="18" charset="0"/>
                        <a:cs typeface="Times New Roman" pitchFamily="18" charset="0"/>
                      </a:endParaRPr>
                    </a:p>
                  </a:txBody>
                  <a:tcPr>
                    <a:solidFill>
                      <a:schemeClr val="accent3"/>
                    </a:solidFill>
                  </a:tcPr>
                </a:tc>
              </a:tr>
            </a:tbl>
          </a:graphicData>
        </a:graphic>
      </p:graphicFrame>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 ЗДРАВООХРАНЕНИЯ</a:t>
                      </a:r>
                    </a:p>
                  </a:txBody>
                  <a:tcPr anchor="ctr">
                    <a:solidFill>
                      <a:srgbClr val="000066"/>
                    </a:solidFill>
                  </a:tcPr>
                </a:tc>
              </a:tr>
              <a:tr h="5934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txBody>
                  <a:tcPr marT="0" marB="0" anchor="ctr">
                    <a:solidFill>
                      <a:schemeClr val="accent3">
                        <a:lumMod val="95000"/>
                      </a:schemeClr>
                    </a:solidFill>
                  </a:tcPr>
                </a:tc>
              </a:tr>
              <a:tr h="5699272">
                <a:tc>
                  <a:txBody>
                    <a:bodyPr/>
                    <a:lstStyle/>
                    <a:p>
                      <a:pPr indent="432000">
                        <a:spcAft>
                          <a:spcPts val="600"/>
                        </a:spcAft>
                        <a:buFont typeface="Wingdings" pitchFamily="2" charset="2"/>
                        <a:buNone/>
                        <a:defRPr/>
                      </a:pPr>
                      <a:r>
                        <a:rPr lang="ru-RU" sz="2000" b="1" dirty="0" smtClean="0">
                          <a:solidFill>
                            <a:schemeClr val="tx1"/>
                          </a:solidFill>
                          <a:latin typeface="Book Antiqua" pitchFamily="18" charset="0"/>
                        </a:rPr>
                        <a:t>КОДЕКС РФ ОБ АДМИНИСТРАТИВНЫХ ПРАВОНАРУШЕНИЯХ</a:t>
                      </a:r>
                    </a:p>
                    <a:p>
                      <a:pPr indent="432000">
                        <a:spcAft>
                          <a:spcPts val="600"/>
                        </a:spcAft>
                        <a:buFont typeface="Wingdings" pitchFamily="2" charset="2"/>
                        <a:buNone/>
                        <a:defRPr/>
                      </a:pPr>
                      <a:r>
                        <a:rPr lang="ru-RU" b="1" dirty="0" smtClean="0">
                          <a:solidFill>
                            <a:schemeClr val="tx1"/>
                          </a:solidFill>
                          <a:latin typeface="Book Antiqua" pitchFamily="18" charset="0"/>
                        </a:rPr>
                        <a:t>от 30 декабря 2001 года № 195-ФЗ</a:t>
                      </a:r>
                      <a:endParaRPr lang="ru-RU" sz="1600" b="1" dirty="0" smtClean="0">
                        <a:latin typeface="Book Antiqu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i="1" kern="1200" baseline="0" dirty="0" smtClean="0">
                          <a:solidFill>
                            <a:schemeClr val="dk1"/>
                          </a:solidFill>
                          <a:latin typeface="Book Antiqua" pitchFamily="18" charset="0"/>
                          <a:ea typeface="+mn-ea"/>
                          <a:cs typeface="+mn-cs"/>
                        </a:rPr>
                        <a:t>(</a:t>
                      </a:r>
                      <a:r>
                        <a:rPr lang="ru-RU" sz="1800" b="0" i="1" kern="1200" baseline="0" dirty="0" smtClean="0">
                          <a:solidFill>
                            <a:schemeClr val="dk1"/>
                          </a:solidFill>
                          <a:latin typeface="Book Antiqua" pitchFamily="18" charset="0"/>
                          <a:ea typeface="+mn-ea"/>
                          <a:cs typeface="+mn-cs"/>
                        </a:rPr>
                        <a:t> вступила  в силу </a:t>
                      </a:r>
                      <a:r>
                        <a:rPr lang="ru-RU" sz="1800" i="1" kern="1200" baseline="0" dirty="0" smtClean="0">
                          <a:solidFill>
                            <a:schemeClr val="dk1"/>
                          </a:solidFill>
                          <a:latin typeface="Book Antiqua" pitchFamily="18" charset="0"/>
                          <a:ea typeface="+mn-ea"/>
                          <a:cs typeface="+mn-cs"/>
                        </a:rPr>
                        <a:t>с 1 января 2014 г.)</a:t>
                      </a:r>
                      <a:endParaRPr lang="ru-RU" sz="1800" baseline="0" dirty="0" smtClean="0"/>
                    </a:p>
                    <a:p>
                      <a:endParaRPr lang="ru-RU" sz="1600" b="1" kern="1200" baseline="0" dirty="0" smtClean="0">
                        <a:solidFill>
                          <a:schemeClr val="dk1"/>
                        </a:solidFill>
                        <a:latin typeface="Book Antiqua" pitchFamily="18" charset="0"/>
                        <a:ea typeface="+mn-ea"/>
                        <a:cs typeface="+mn-cs"/>
                      </a:endParaRPr>
                    </a:p>
                    <a:p>
                      <a:r>
                        <a:rPr lang="ru-RU" sz="1600" b="1" kern="1200" baseline="0" dirty="0" smtClean="0">
                          <a:solidFill>
                            <a:schemeClr val="dk1"/>
                          </a:solidFill>
                          <a:latin typeface="Book Antiqua" pitchFamily="18" charset="0"/>
                          <a:ea typeface="+mn-ea"/>
                          <a:cs typeface="+mn-cs"/>
                        </a:rPr>
                        <a:t>Статья 6.30. Невыполнение обязанностей об информировании граждан о получении медицинской помощи в рамках программы государственных гарантий бесплатного оказания гражданам медицинской помощи и территориальных программ государственных гарантий бесплатного оказания гражданам медицинской помощи</a:t>
                      </a:r>
                    </a:p>
                    <a:p>
                      <a:endParaRPr lang="ru-RU" sz="1600" b="1" kern="1200" baseline="0" dirty="0" smtClean="0">
                        <a:solidFill>
                          <a:schemeClr val="dk1"/>
                        </a:solidFill>
                        <a:latin typeface="Book Antiqua" pitchFamily="18" charset="0"/>
                        <a:ea typeface="+mn-ea"/>
                        <a:cs typeface="+mn-cs"/>
                      </a:endParaRPr>
                    </a:p>
                    <a:p>
                      <a:r>
                        <a:rPr lang="ru-RU" sz="1600" baseline="0" dirty="0" smtClean="0">
                          <a:latin typeface="Book Antiqua" pitchFamily="18" charset="0"/>
                        </a:rPr>
                        <a:t>1. Невыполнение медицинской организацией обязанности об информировании граждан о возможности получения медицинской помощи в рамках программы государственных гарантий бесплатного оказания гражданам медицинской помощи и территориальных программ государственных гарантий бесплатного оказания гражданам медицинской помощи -</a:t>
                      </a:r>
                    </a:p>
                    <a:p>
                      <a:r>
                        <a:rPr lang="ru-RU" sz="1600" b="1" i="1" baseline="0" dirty="0" smtClean="0">
                          <a:latin typeface="Book Antiqua" pitchFamily="18" charset="0"/>
                        </a:rPr>
                        <a:t>влечет наложение административного штрафа на должностных лиц в размере от пяти тысяч до семи тысяч рублей; на юридических лиц - от десяти тысяч до двадцати тысяч рублей.</a:t>
                      </a:r>
                    </a:p>
                    <a:p>
                      <a:endParaRPr lang="ru-RU" sz="1800" b="1" i="1" baseline="0" dirty="0" smtClean="0">
                        <a:latin typeface="Book Antiqua" pitchFamily="18" charset="0"/>
                      </a:endParaRPr>
                    </a:p>
                    <a:p>
                      <a:endParaRPr lang="ru-RU" sz="1800" baseline="0" dirty="0" smtClean="0">
                        <a:latin typeface="Book Antiqua"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 ЗДРАВООХРАНЕНИЯ</a:t>
                      </a:r>
                    </a:p>
                  </a:txBody>
                  <a:tcPr anchor="ctr">
                    <a:solidFill>
                      <a:srgbClr val="000066"/>
                    </a:solidFill>
                  </a:tcPr>
                </a:tc>
              </a:tr>
              <a:tr h="5934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txBody>
                  <a:tcPr marT="0" marB="0" anchor="ctr">
                    <a:solidFill>
                      <a:schemeClr val="accent3">
                        <a:lumMod val="95000"/>
                      </a:schemeClr>
                    </a:solidFill>
                  </a:tcPr>
                </a:tc>
              </a:tr>
              <a:tr h="5699272">
                <a:tc>
                  <a:txBody>
                    <a:bodyPr/>
                    <a:lstStyle/>
                    <a:p>
                      <a:pPr indent="432000">
                        <a:spcAft>
                          <a:spcPts val="600"/>
                        </a:spcAft>
                        <a:buFont typeface="Wingdings" pitchFamily="2" charset="2"/>
                        <a:buNone/>
                        <a:defRPr/>
                      </a:pPr>
                      <a:r>
                        <a:rPr lang="ru-RU" sz="2000" b="1" dirty="0" smtClean="0">
                          <a:solidFill>
                            <a:schemeClr val="tx1"/>
                          </a:solidFill>
                          <a:latin typeface="Book Antiqua" pitchFamily="18" charset="0"/>
                        </a:rPr>
                        <a:t>КОДЕКС РФ ОБ АДМИНИСТРАТИВНЫХ ПРАВОНАРУШЕНИЯХ</a:t>
                      </a:r>
                    </a:p>
                    <a:p>
                      <a:pPr indent="432000">
                        <a:spcAft>
                          <a:spcPts val="600"/>
                        </a:spcAft>
                        <a:buFont typeface="Wingdings" pitchFamily="2" charset="2"/>
                        <a:buNone/>
                        <a:defRPr/>
                      </a:pPr>
                      <a:r>
                        <a:rPr lang="ru-RU" b="1" dirty="0" smtClean="0">
                          <a:solidFill>
                            <a:schemeClr val="tx1"/>
                          </a:solidFill>
                          <a:latin typeface="Book Antiqua" pitchFamily="18" charset="0"/>
                        </a:rPr>
                        <a:t>от 30 декабря 2001 года № 195-ФЗ</a:t>
                      </a:r>
                      <a:endParaRPr lang="ru-RU" sz="1600" b="1" dirty="0" smtClean="0">
                        <a:latin typeface="Book Antiqu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i="1" kern="1200" baseline="0" dirty="0" smtClean="0">
                          <a:solidFill>
                            <a:schemeClr val="dk1"/>
                          </a:solidFill>
                          <a:latin typeface="Book Antiqua" pitchFamily="18" charset="0"/>
                          <a:ea typeface="+mn-ea"/>
                          <a:cs typeface="+mn-cs"/>
                        </a:rPr>
                        <a:t>(</a:t>
                      </a:r>
                      <a:r>
                        <a:rPr lang="ru-RU" sz="1800" b="0" i="1" kern="1200" baseline="0" dirty="0" smtClean="0">
                          <a:solidFill>
                            <a:schemeClr val="dk1"/>
                          </a:solidFill>
                          <a:latin typeface="Book Antiqua" pitchFamily="18" charset="0"/>
                          <a:ea typeface="+mn-ea"/>
                          <a:cs typeface="+mn-cs"/>
                        </a:rPr>
                        <a:t> вступила  в силу </a:t>
                      </a:r>
                      <a:r>
                        <a:rPr lang="ru-RU" sz="1800" i="1" kern="1200" baseline="0" dirty="0" smtClean="0">
                          <a:solidFill>
                            <a:schemeClr val="dk1"/>
                          </a:solidFill>
                          <a:latin typeface="Book Antiqua" pitchFamily="18" charset="0"/>
                          <a:ea typeface="+mn-ea"/>
                          <a:cs typeface="+mn-cs"/>
                        </a:rPr>
                        <a:t>с 1 января 2014 г.)</a:t>
                      </a:r>
                      <a:endParaRPr lang="ru-RU" sz="1800" baseline="0" dirty="0" smtClean="0"/>
                    </a:p>
                    <a:p>
                      <a:endParaRPr lang="ru-RU" sz="1600" b="1" kern="1200" baseline="0" dirty="0" smtClean="0">
                        <a:solidFill>
                          <a:schemeClr val="dk1"/>
                        </a:solidFill>
                        <a:latin typeface="Book Antiqua" pitchFamily="18" charset="0"/>
                        <a:ea typeface="+mn-ea"/>
                        <a:cs typeface="+mn-cs"/>
                      </a:endParaRPr>
                    </a:p>
                    <a:p>
                      <a:r>
                        <a:rPr lang="ru-RU" sz="1600" b="1" kern="1200" baseline="0" dirty="0" smtClean="0">
                          <a:solidFill>
                            <a:schemeClr val="dk1"/>
                          </a:solidFill>
                          <a:latin typeface="Book Antiqua" pitchFamily="18" charset="0"/>
                          <a:ea typeface="+mn-ea"/>
                          <a:cs typeface="+mn-cs"/>
                        </a:rPr>
                        <a:t>Статья 6.30. Невыполнение обязанностей об информировании граждан о получении медицинской помощи в рамках программы государственных гарантий бесплатного оказания гражданам медицинской помощи и территориальных программ государственных гарантий бесплатного оказания гражданам медицинской помощи</a:t>
                      </a:r>
                    </a:p>
                    <a:p>
                      <a:endParaRPr lang="ru-RU" sz="1600" b="1" kern="1200" baseline="0" dirty="0" smtClean="0">
                        <a:solidFill>
                          <a:schemeClr val="dk1"/>
                        </a:solidFill>
                        <a:latin typeface="Book Antiqua" pitchFamily="18" charset="0"/>
                        <a:ea typeface="+mn-ea"/>
                        <a:cs typeface="+mn-cs"/>
                      </a:endParaRPr>
                    </a:p>
                    <a:p>
                      <a:r>
                        <a:rPr lang="ru-RU" sz="1600" baseline="0" dirty="0" smtClean="0">
                          <a:latin typeface="Book Antiqua" pitchFamily="18" charset="0"/>
                        </a:rPr>
                        <a:t>2. Невыполнение медицинской организацией, участвующей в реализации программы государственных гарантий бесплатного оказания гражданам медицинской помощи, обязанности о предоставлении пациентам информации о порядке, об объеме и условиях оказания медицинской помощи в соответствии с программой государственных гарантий бесплатного оказания гражданам медицинской помощи -</a:t>
                      </a:r>
                    </a:p>
                    <a:p>
                      <a:r>
                        <a:rPr lang="ru-RU" sz="1600" b="1" i="1" baseline="0" dirty="0" smtClean="0">
                          <a:latin typeface="Book Antiqua" pitchFamily="18" charset="0"/>
                        </a:rPr>
                        <a:t>влечет наложение административного штрафа на должностных лиц в размере от десяти тысяч до пятнадцати тысяч рублей; на юридических лиц - от двадцати тысяч до тридцати тысяч рублей.</a:t>
                      </a:r>
                    </a:p>
                    <a:p>
                      <a:endParaRPr lang="ru-RU" sz="1800" b="1" i="1" baseline="0" dirty="0" smtClean="0">
                        <a:latin typeface="Book Antiqua" pitchFamily="18" charset="0"/>
                      </a:endParaRPr>
                    </a:p>
                    <a:p>
                      <a:endParaRPr lang="ru-RU" sz="1800" baseline="0" dirty="0" smtClean="0">
                        <a:latin typeface="Book Antiqua"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7808211"/>
        </p:xfrm>
        <a:graphic>
          <a:graphicData uri="http://schemas.openxmlformats.org/drawingml/2006/table">
            <a:tbl>
              <a:tblPr firstRow="1" bandRow="1">
                <a:tableStyleId>{5C22544A-7EE6-4342-B048-85BDC9FD1C3A}</a:tableStyleId>
              </a:tblPr>
              <a:tblGrid>
                <a:gridCol w="9144000"/>
              </a:tblGrid>
              <a:tr h="62898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800" b="1" dirty="0" smtClean="0">
                        <a:solidFill>
                          <a:srgbClr val="000066"/>
                        </a:solidFill>
                        <a:latin typeface="Book Antiqua"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solidFill>
                            <a:srgbClr val="000066"/>
                          </a:solidFill>
                          <a:latin typeface="Book Antiqua" pitchFamily="18" charset="0"/>
                        </a:rPr>
                        <a:t>ИНФОРМИРОВАНИЕ ГРАЖДАН О ПОЛУЧЕНИИ </a:t>
                      </a:r>
                      <a:r>
                        <a:rPr lang="ru-RU" sz="1600" baseline="0" dirty="0" smtClean="0">
                          <a:solidFill>
                            <a:srgbClr val="000066"/>
                          </a:solidFill>
                          <a:latin typeface="Book Antiqua" pitchFamily="18" charset="0"/>
                        </a:rPr>
                        <a:t>МЕДИЦИНСКОЙ ПОМОЩИ В РАМКАХ ПРОГРАММЫ ГОСУДАРСТВЕННЫХ ГАРАНТИЙ БЕСПЛАТНОГО ОКАЗАНИЯ ГРАЖДАНАМ МЕДИЦИНСКОЙ ПОМОЩИ И ТЕРРИТОРИАЛЬНЫХ ПРОГРАММ ГОСУДАРСТВЕННЫХ ГАРАНТИЙ БЕСПЛАТНОГО ОКАЗАНИЯ ГРАЖДАНАМ МЕДИЦИНСКОЙ ПОМОЩИ</a:t>
                      </a:r>
                    </a:p>
                    <a:p>
                      <a:pPr algn="ctr"/>
                      <a:endParaRPr lang="ru-RU" sz="1800" baseline="0" dirty="0" smtClean="0">
                        <a:solidFill>
                          <a:srgbClr val="000066"/>
                        </a:solidFill>
                        <a:latin typeface="Book Antiqua" pitchFamily="18" charset="0"/>
                      </a:endParaRPr>
                    </a:p>
                  </a:txBody>
                  <a:tcPr marT="0" marB="0" anchor="ctr">
                    <a:solidFill>
                      <a:schemeClr val="accent3">
                        <a:lumMod val="95000"/>
                      </a:schemeClr>
                    </a:solidFill>
                  </a:tcPr>
                </a:tc>
              </a:tr>
              <a:tr h="6040371">
                <a:tc>
                  <a:txBody>
                    <a:bodyPr/>
                    <a:lstStyle/>
                    <a:p>
                      <a:endParaRPr lang="ru-RU" sz="1800" b="1" i="1" baseline="0" dirty="0" smtClean="0">
                        <a:latin typeface="Book Antiqua" pitchFamily="18" charset="0"/>
                      </a:endParaRPr>
                    </a:p>
                    <a:p>
                      <a:r>
                        <a:rPr lang="ru-RU" sz="1800" b="1" kern="1200" baseline="0" dirty="0" smtClean="0">
                          <a:solidFill>
                            <a:schemeClr val="tx1"/>
                          </a:solidFill>
                          <a:latin typeface="Book Antiqua" pitchFamily="18" charset="0"/>
                          <a:ea typeface="+mn-ea"/>
                          <a:cs typeface="+mn-cs"/>
                        </a:rPr>
                        <a:t>Статья 79. Обязанности медицинских организаций</a:t>
                      </a:r>
                    </a:p>
                    <a:p>
                      <a:r>
                        <a:rPr lang="ru-RU" sz="1800" b="1" i="0" baseline="0" dirty="0" smtClean="0">
                          <a:solidFill>
                            <a:schemeClr val="tx1"/>
                          </a:solidFill>
                          <a:latin typeface="Book Antiqua" pitchFamily="18" charset="0"/>
                        </a:rPr>
                        <a:t>1. Медицинская организация обязана:</a:t>
                      </a:r>
                    </a:p>
                    <a:p>
                      <a:endParaRPr lang="ru-RU" sz="1800" baseline="0" dirty="0" smtClean="0">
                        <a:solidFill>
                          <a:schemeClr val="tx1"/>
                        </a:solidFill>
                        <a:latin typeface="Book Antiqu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baseline="0" dirty="0" smtClean="0">
                          <a:solidFill>
                            <a:schemeClr val="tx1"/>
                          </a:solidFill>
                          <a:latin typeface="Book Antiqua" pitchFamily="18" charset="0"/>
                        </a:rPr>
                        <a:t>3) информировать граждан о возможности получения медицинской помощи в рамках программы государственных гарантий бесплатного оказания гражданам медицинской помощи и территориальных программ государственных гарантий бесплатного оказания гражданам медицинской помощи;</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baseline="0" dirty="0" smtClean="0">
                        <a:solidFill>
                          <a:schemeClr val="tx1"/>
                        </a:solidFill>
                        <a:latin typeface="Book Antiqua" pitchFamily="18" charset="0"/>
                      </a:endParaRPr>
                    </a:p>
                    <a:p>
                      <a:r>
                        <a:rPr lang="ru-RU" sz="1800" b="1" baseline="0" dirty="0" smtClean="0">
                          <a:solidFill>
                            <a:schemeClr val="tx1"/>
                          </a:solidFill>
                          <a:latin typeface="Book Antiqua" pitchFamily="18" charset="0"/>
                        </a:rPr>
                        <a:t>2. Медицинские организации, участвующие в реализации программы государственных гарантий бесплатного оказания гражданам медицинской помощи, обязаны:</a:t>
                      </a:r>
                    </a:p>
                    <a:p>
                      <a:endParaRPr lang="ru-RU" sz="1800" b="1" baseline="0" dirty="0" smtClean="0">
                        <a:solidFill>
                          <a:schemeClr val="tx1"/>
                        </a:solidFill>
                        <a:latin typeface="Book Antiqu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baseline="0" dirty="0" smtClean="0">
                          <a:solidFill>
                            <a:schemeClr val="tx1"/>
                          </a:solidFill>
                          <a:latin typeface="Book Antiqua" pitchFamily="18" charset="0"/>
                        </a:rPr>
                        <a:t>1) предоставлять пациентам информацию о порядке, об объеме и условиях оказания медицинской помощи в соответствии с программой государственных гарантий бесплатного оказания гражданам медицинской помощи;</a:t>
                      </a:r>
                    </a:p>
                    <a:p>
                      <a:endParaRPr lang="ru-RU" sz="1800" baseline="0" dirty="0" smtClean="0">
                        <a:latin typeface="Book Antiqua"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7037472"/>
        </p:xfrm>
        <a:graphic>
          <a:graphicData uri="http://schemas.openxmlformats.org/drawingml/2006/table">
            <a:tbl>
              <a:tblPr firstRow="1" bandRow="1">
                <a:tableStyleId>{5C22544A-7EE6-4342-B048-85BDC9FD1C3A}</a:tableStyleId>
              </a:tblPr>
              <a:tblGrid>
                <a:gridCol w="9144000"/>
              </a:tblGrid>
              <a:tr h="570120">
                <a:tc>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 ЗДРАВООХРАНЕНИЯ</a:t>
                      </a:r>
                    </a:p>
                  </a:txBody>
                  <a:tcPr anchor="ctr">
                    <a:solidFill>
                      <a:srgbClr val="000066"/>
                    </a:solidFill>
                  </a:tcPr>
                </a:tc>
              </a:tr>
              <a:tr h="5237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txBody>
                  <a:tcPr marT="0" marB="0" anchor="ctr">
                    <a:solidFill>
                      <a:schemeClr val="accent3">
                        <a:lumMod val="95000"/>
                      </a:schemeClr>
                    </a:solidFill>
                  </a:tcPr>
                </a:tc>
              </a:tr>
              <a:tr h="5764128">
                <a:tc>
                  <a:txBody>
                    <a:bodyPr/>
                    <a:lstStyle/>
                    <a:p>
                      <a:pPr>
                        <a:spcBef>
                          <a:spcPts val="0"/>
                        </a:spcBef>
                        <a:spcAft>
                          <a:spcPts val="0"/>
                        </a:spcAft>
                        <a:buFont typeface="Wingdings" pitchFamily="2" charset="2"/>
                        <a:buNone/>
                        <a:defRPr/>
                      </a:pPr>
                      <a:r>
                        <a:rPr lang="ru-RU" sz="2000" b="1" dirty="0" smtClean="0">
                          <a:solidFill>
                            <a:schemeClr val="tx1"/>
                          </a:solidFill>
                          <a:latin typeface="Book Antiqua" pitchFamily="18" charset="0"/>
                        </a:rPr>
                        <a:t>УГОЛОВНЫЙ КОДЕКС РФ</a:t>
                      </a:r>
                      <a:r>
                        <a:rPr lang="ru-RU" sz="2000" b="1" baseline="0" dirty="0" smtClean="0">
                          <a:solidFill>
                            <a:schemeClr val="tx1"/>
                          </a:solidFill>
                          <a:latin typeface="Book Antiqua" pitchFamily="18" charset="0"/>
                        </a:rPr>
                        <a:t> (</a:t>
                      </a:r>
                      <a:r>
                        <a:rPr lang="ru-RU" b="1" dirty="0" smtClean="0">
                          <a:solidFill>
                            <a:schemeClr val="tx1"/>
                          </a:solidFill>
                          <a:latin typeface="Book Antiqua" pitchFamily="18" charset="0"/>
                        </a:rPr>
                        <a:t>от 13 июня 1996 года № 63-ФЗ)</a:t>
                      </a:r>
                    </a:p>
                    <a:p>
                      <a:pPr>
                        <a:spcBef>
                          <a:spcPts val="0"/>
                        </a:spcBef>
                        <a:spcAft>
                          <a:spcPts val="0"/>
                        </a:spcAft>
                        <a:buFont typeface="Wingdings" pitchFamily="2" charset="2"/>
                        <a:buNone/>
                        <a:defRPr/>
                      </a:pPr>
                      <a:endParaRPr lang="ru-RU" b="1" dirty="0" smtClean="0">
                        <a:solidFill>
                          <a:schemeClr val="tx1"/>
                        </a:solidFill>
                        <a:latin typeface="Book Antiqua" pitchFamily="18" charset="0"/>
                      </a:endParaRPr>
                    </a:p>
                    <a:p>
                      <a:pPr>
                        <a:spcBef>
                          <a:spcPts val="0"/>
                        </a:spcBef>
                        <a:spcAft>
                          <a:spcPts val="0"/>
                        </a:spcAft>
                        <a:defRPr/>
                      </a:pPr>
                      <a:r>
                        <a:rPr lang="ru-RU" dirty="0" smtClean="0">
                          <a:solidFill>
                            <a:schemeClr val="tx1"/>
                          </a:solidFill>
                          <a:latin typeface="Book Antiqua" pitchFamily="18" charset="0"/>
                          <a:cs typeface="Times New Roman" pitchFamily="18" charset="0"/>
                        </a:rPr>
                        <a:t>Устан</a:t>
                      </a:r>
                      <a:r>
                        <a:rPr lang="ru-RU" dirty="0" smtClean="0">
                          <a:solidFill>
                            <a:schemeClr val="tx1"/>
                          </a:solidFill>
                          <a:latin typeface="Book Antiqua" pitchFamily="18" charset="0"/>
                        </a:rPr>
                        <a:t>авливает</a:t>
                      </a:r>
                      <a:r>
                        <a:rPr lang="ru-RU" dirty="0" smtClean="0">
                          <a:solidFill>
                            <a:schemeClr val="tx1"/>
                          </a:solidFill>
                          <a:latin typeface="Book Antiqua" pitchFamily="18" charset="0"/>
                          <a:cs typeface="Times New Roman" pitchFamily="18" charset="0"/>
                        </a:rPr>
                        <a:t> ответственность за правонарушения, связанные с неоказанием или ненадлежащим оказанием медицинской помощи:</a:t>
                      </a:r>
                    </a:p>
                    <a:p>
                      <a:pPr>
                        <a:spcBef>
                          <a:spcPts val="0"/>
                        </a:spcBef>
                        <a:spcAft>
                          <a:spcPts val="0"/>
                        </a:spcAft>
                        <a:defRPr/>
                      </a:pPr>
                      <a:endParaRPr lang="ru-RU" i="0" dirty="0" smtClean="0">
                        <a:solidFill>
                          <a:schemeClr val="tx1"/>
                        </a:solidFill>
                        <a:latin typeface="Book Antiqua" pitchFamily="18" charset="0"/>
                      </a:endParaRPr>
                    </a:p>
                    <a:p>
                      <a:pPr indent="457200">
                        <a:spcBef>
                          <a:spcPts val="0"/>
                        </a:spcBef>
                        <a:spcAft>
                          <a:spcPts val="0"/>
                        </a:spcAft>
                        <a:buClr>
                          <a:schemeClr val="tx1"/>
                        </a:buClr>
                        <a:buFont typeface="Wingdings" pitchFamily="2" charset="2"/>
                        <a:buChar char="§"/>
                        <a:defRPr/>
                      </a:pPr>
                      <a:r>
                        <a:rPr lang="ru-RU" sz="2000" i="0" dirty="0" smtClean="0">
                          <a:solidFill>
                            <a:schemeClr val="tx1"/>
                          </a:solidFill>
                          <a:latin typeface="Book Antiqua" pitchFamily="18" charset="0"/>
                          <a:cs typeface="Times New Roman" pitchFamily="18" charset="0"/>
                        </a:rPr>
                        <a:t> Причинение смерти по неосторожности вследствие ненадлежащего исполнения лицом своих профессиональных обязанностей</a:t>
                      </a:r>
                      <a:r>
                        <a:rPr lang="ru-RU" sz="2000" i="0" dirty="0" smtClean="0">
                          <a:solidFill>
                            <a:schemeClr val="tx1"/>
                          </a:solidFill>
                          <a:latin typeface="Book Antiqua" pitchFamily="18" charset="0"/>
                        </a:rPr>
                        <a:t> ( </a:t>
                      </a:r>
                      <a:r>
                        <a:rPr lang="ru-RU" sz="2000" i="0" dirty="0" smtClean="0">
                          <a:solidFill>
                            <a:schemeClr val="tx1"/>
                          </a:solidFill>
                          <a:latin typeface="Book Antiqua" pitchFamily="18" charset="0"/>
                          <a:cs typeface="Times New Roman" pitchFamily="18" charset="0"/>
                        </a:rPr>
                        <a:t>ч.2 ст. 109</a:t>
                      </a:r>
                      <a:r>
                        <a:rPr lang="ru-RU" sz="2000" i="0" dirty="0" smtClean="0">
                          <a:solidFill>
                            <a:schemeClr val="tx1"/>
                          </a:solidFill>
                          <a:latin typeface="Book Antiqua" pitchFamily="18" charset="0"/>
                        </a:rPr>
                        <a:t>)</a:t>
                      </a:r>
                    </a:p>
                    <a:p>
                      <a:pPr indent="457200">
                        <a:spcBef>
                          <a:spcPts val="0"/>
                        </a:spcBef>
                        <a:spcAft>
                          <a:spcPts val="0"/>
                        </a:spcAft>
                        <a:buClr>
                          <a:schemeClr val="tx1"/>
                        </a:buClr>
                        <a:buFont typeface="Wingdings" pitchFamily="2" charset="2"/>
                        <a:buChar char="§"/>
                        <a:defRPr/>
                      </a:pPr>
                      <a:r>
                        <a:rPr kumimoji="0" lang="ru-RU" sz="2000" kern="1200" dirty="0" smtClean="0">
                          <a:solidFill>
                            <a:schemeClr val="dk1"/>
                          </a:solidFill>
                          <a:latin typeface="Book Antiqua" pitchFamily="18" charset="0"/>
                          <a:ea typeface="+mn-ea"/>
                          <a:cs typeface="+mn-cs"/>
                        </a:rPr>
                        <a:t>Причинение тяжкого</a:t>
                      </a:r>
                      <a:r>
                        <a:rPr kumimoji="0" lang="ru-RU" sz="2000" kern="1200" baseline="0" dirty="0" smtClean="0">
                          <a:solidFill>
                            <a:schemeClr val="dk1"/>
                          </a:solidFill>
                          <a:latin typeface="Book Antiqua" pitchFamily="18" charset="0"/>
                          <a:ea typeface="+mn-ea"/>
                          <a:cs typeface="+mn-cs"/>
                        </a:rPr>
                        <a:t> вреда здоровью </a:t>
                      </a:r>
                      <a:r>
                        <a:rPr kumimoji="0" lang="ru-RU" sz="2000" kern="1200" dirty="0" smtClean="0">
                          <a:solidFill>
                            <a:schemeClr val="dk1"/>
                          </a:solidFill>
                          <a:latin typeface="Book Antiqua" pitchFamily="18" charset="0"/>
                          <a:ea typeface="+mn-ea"/>
                          <a:cs typeface="+mn-cs"/>
                        </a:rPr>
                        <a:t>по неосторожности, совершенное вследствие ненадлежащего исполнения лицом своих профессиональных обязанностей (ч.2 ст.118)</a:t>
                      </a:r>
                      <a:endParaRPr lang="ru-RU" sz="2000" i="0" dirty="0" smtClean="0">
                        <a:solidFill>
                          <a:schemeClr val="tx1"/>
                        </a:solidFill>
                        <a:latin typeface="Book Antiqua" pitchFamily="18" charset="0"/>
                      </a:endParaRPr>
                    </a:p>
                    <a:p>
                      <a:pPr indent="457200">
                        <a:spcBef>
                          <a:spcPts val="0"/>
                        </a:spcBef>
                        <a:spcAft>
                          <a:spcPts val="0"/>
                        </a:spcAft>
                        <a:buClr>
                          <a:schemeClr val="tx1"/>
                        </a:buClr>
                        <a:buFont typeface="Wingdings" pitchFamily="2" charset="2"/>
                        <a:buChar char="§"/>
                        <a:defRPr/>
                      </a:pPr>
                      <a:r>
                        <a:rPr lang="ru-RU" sz="2000" i="0" dirty="0" smtClean="0">
                          <a:solidFill>
                            <a:schemeClr val="tx1"/>
                          </a:solidFill>
                          <a:latin typeface="Book Antiqua" pitchFamily="18" charset="0"/>
                          <a:cs typeface="Times New Roman" pitchFamily="18" charset="0"/>
                        </a:rPr>
                        <a:t> Заражение ВИЧ-инфекцией вследствие ненадлежащего исполнения лицом своих профессиональных обязанностей</a:t>
                      </a:r>
                      <a:r>
                        <a:rPr lang="ru-RU" sz="2000" i="0" dirty="0" smtClean="0">
                          <a:solidFill>
                            <a:schemeClr val="tx1"/>
                          </a:solidFill>
                          <a:latin typeface="Book Antiqua" pitchFamily="18" charset="0"/>
                        </a:rPr>
                        <a:t> (</a:t>
                      </a:r>
                      <a:r>
                        <a:rPr lang="ru-RU" sz="2000" i="0" dirty="0" smtClean="0">
                          <a:solidFill>
                            <a:schemeClr val="tx1"/>
                          </a:solidFill>
                          <a:latin typeface="Book Antiqua" pitchFamily="18" charset="0"/>
                          <a:cs typeface="Times New Roman" pitchFamily="18" charset="0"/>
                        </a:rPr>
                        <a:t>ч. 4 ст. 122</a:t>
                      </a:r>
                      <a:r>
                        <a:rPr lang="ru-RU" sz="2000" i="0" dirty="0" smtClean="0">
                          <a:solidFill>
                            <a:schemeClr val="tx1"/>
                          </a:solidFill>
                          <a:latin typeface="Book Antiqua" pitchFamily="18" charset="0"/>
                        </a:rPr>
                        <a:t>)</a:t>
                      </a:r>
                    </a:p>
                    <a:p>
                      <a:pPr indent="457200">
                        <a:spcBef>
                          <a:spcPts val="0"/>
                        </a:spcBef>
                        <a:spcAft>
                          <a:spcPts val="0"/>
                        </a:spcAft>
                        <a:buClr>
                          <a:schemeClr val="tx1"/>
                        </a:buClr>
                        <a:buFont typeface="Wingdings" pitchFamily="2" charset="2"/>
                        <a:buChar char="§"/>
                        <a:defRPr/>
                      </a:pPr>
                      <a:r>
                        <a:rPr lang="ru-RU" sz="2000" i="0" dirty="0" smtClean="0">
                          <a:solidFill>
                            <a:schemeClr val="tx1"/>
                          </a:solidFill>
                          <a:latin typeface="Book Antiqua" pitchFamily="18" charset="0"/>
                          <a:cs typeface="Times New Roman" pitchFamily="18" charset="0"/>
                        </a:rPr>
                        <a:t> Неоказание помощи больному</a:t>
                      </a:r>
                      <a:r>
                        <a:rPr lang="ru-RU" sz="2000" i="0" dirty="0" smtClean="0">
                          <a:solidFill>
                            <a:schemeClr val="tx1"/>
                          </a:solidFill>
                          <a:latin typeface="Book Antiqua" pitchFamily="18" charset="0"/>
                        </a:rPr>
                        <a:t> (</a:t>
                      </a:r>
                      <a:r>
                        <a:rPr lang="ru-RU" sz="2000" i="0" dirty="0" smtClean="0">
                          <a:solidFill>
                            <a:schemeClr val="tx1"/>
                          </a:solidFill>
                          <a:latin typeface="Book Antiqua" pitchFamily="18" charset="0"/>
                          <a:cs typeface="Times New Roman" pitchFamily="18" charset="0"/>
                        </a:rPr>
                        <a:t>ст. 124</a:t>
                      </a:r>
                      <a:r>
                        <a:rPr lang="ru-RU" sz="2000" i="0" dirty="0" smtClean="0">
                          <a:solidFill>
                            <a:schemeClr val="tx1"/>
                          </a:solidFill>
                          <a:latin typeface="Book Antiqua" pitchFamily="18" charset="0"/>
                        </a:rPr>
                        <a:t>)</a:t>
                      </a:r>
                    </a:p>
                    <a:p>
                      <a:pPr indent="457200">
                        <a:spcBef>
                          <a:spcPts val="0"/>
                        </a:spcBef>
                        <a:spcAft>
                          <a:spcPts val="0"/>
                        </a:spcAft>
                        <a:buClr>
                          <a:schemeClr val="tx1"/>
                        </a:buClr>
                        <a:buFont typeface="Wingdings" pitchFamily="2" charset="2"/>
                        <a:buChar char="§"/>
                        <a:defRPr/>
                      </a:pPr>
                      <a:r>
                        <a:rPr lang="ru-RU" sz="2000" baseline="0" dirty="0" smtClean="0">
                          <a:latin typeface="Book Antiqua" pitchFamily="18" charset="0"/>
                        </a:rPr>
                        <a:t>Незаконное осуществление медицинской деятельности или фармацевтической деятельности </a:t>
                      </a:r>
                      <a:r>
                        <a:rPr lang="ru-RU" sz="2000" i="0" dirty="0" smtClean="0">
                          <a:solidFill>
                            <a:schemeClr val="tx1"/>
                          </a:solidFill>
                          <a:latin typeface="Book Antiqua" pitchFamily="18" charset="0"/>
                        </a:rPr>
                        <a:t>(ст.235)</a:t>
                      </a:r>
                    </a:p>
                    <a:p>
                      <a:pPr indent="457200">
                        <a:spcBef>
                          <a:spcPts val="0"/>
                        </a:spcBef>
                        <a:spcAft>
                          <a:spcPts val="0"/>
                        </a:spcAft>
                        <a:buClr>
                          <a:schemeClr val="tx1"/>
                        </a:buClr>
                        <a:buFont typeface="Wingdings" pitchFamily="2" charset="2"/>
                        <a:buChar char="§"/>
                        <a:defRPr/>
                      </a:pPr>
                      <a:r>
                        <a:rPr lang="ru-RU" sz="2000" i="0" dirty="0" smtClean="0">
                          <a:solidFill>
                            <a:schemeClr val="tx1"/>
                          </a:solidFill>
                          <a:latin typeface="Book Antiqua" pitchFamily="18" charset="0"/>
                        </a:rPr>
                        <a:t> Служебный подлог (ст. 292)</a:t>
                      </a:r>
                    </a:p>
                    <a:p>
                      <a:pPr indent="457200">
                        <a:spcBef>
                          <a:spcPts val="0"/>
                        </a:spcBef>
                        <a:spcAft>
                          <a:spcPts val="0"/>
                        </a:spcAft>
                        <a:buClr>
                          <a:schemeClr val="tx1"/>
                        </a:buClr>
                        <a:buFont typeface="Wingdings" pitchFamily="2" charset="2"/>
                        <a:buChar char="§"/>
                        <a:defRPr/>
                      </a:pPr>
                      <a:r>
                        <a:rPr lang="ru-RU" sz="2000" i="0" dirty="0" smtClean="0">
                          <a:solidFill>
                            <a:schemeClr val="tx1"/>
                          </a:solidFill>
                          <a:latin typeface="Book Antiqua" pitchFamily="18" charset="0"/>
                          <a:cs typeface="Times New Roman" pitchFamily="18" charset="0"/>
                        </a:rPr>
                        <a:t> Халатность </a:t>
                      </a:r>
                      <a:r>
                        <a:rPr lang="ru-RU" sz="2000" i="0" dirty="0" smtClean="0">
                          <a:solidFill>
                            <a:schemeClr val="tx1"/>
                          </a:solidFill>
                          <a:latin typeface="Book Antiqua" pitchFamily="18" charset="0"/>
                        </a:rPr>
                        <a:t> (ст. 293) и т.д.</a:t>
                      </a:r>
                    </a:p>
                    <a:p>
                      <a:pPr indent="457200">
                        <a:spcBef>
                          <a:spcPts val="0"/>
                        </a:spcBef>
                        <a:spcAft>
                          <a:spcPts val="0"/>
                        </a:spcAft>
                      </a:pPr>
                      <a:endParaRPr kumimoji="0" lang="ru-RU" sz="2000" b="1" kern="1200" dirty="0" smtClean="0">
                        <a:solidFill>
                          <a:schemeClr val="tx1"/>
                        </a:solidFill>
                        <a:latin typeface="Book Antiqua" pitchFamily="18" charset="0"/>
                        <a:ea typeface="+mn-ea"/>
                        <a:cs typeface="+mn-cs"/>
                      </a:endParaRPr>
                    </a:p>
                    <a:p>
                      <a:pPr marL="0" indent="0">
                        <a:spcAft>
                          <a:spcPts val="0"/>
                        </a:spcAft>
                        <a:buFont typeface="Wingdings" pitchFamily="2" charset="2"/>
                        <a:buNone/>
                        <a:defRPr/>
                      </a:pPr>
                      <a:endParaRPr lang="ru-RU" sz="1800" dirty="0" smtClean="0">
                        <a:latin typeface="Book Antiqua" pitchFamily="18" charset="0"/>
                      </a:endParaRPr>
                    </a:p>
                    <a:p>
                      <a:pPr>
                        <a:buSzPct val="80000"/>
                        <a:buFont typeface="Wingdings" pitchFamily="2" charset="2"/>
                        <a:buChar char="Ø"/>
                        <a:defRPr/>
                      </a:pPr>
                      <a:endParaRPr kumimoji="0" lang="ru-RU" sz="1400" i="0" u="none" strike="noStrike" cap="none" normalizeH="0" baseline="0" dirty="0" smtClean="0">
                        <a:ln>
                          <a:noFill/>
                        </a:ln>
                        <a:solidFill>
                          <a:srgbClr val="000000"/>
                        </a:solidFill>
                        <a:latin typeface="Book Antiqua" pitchFamily="18" charset="0"/>
                        <a:cs typeface="Times New Roman"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1"/>
          <a:ext cx="9144000" cy="6825278"/>
        </p:xfrm>
        <a:graphic>
          <a:graphicData uri="http://schemas.openxmlformats.org/drawingml/2006/table">
            <a:tbl>
              <a:tblPr firstRow="1" bandRow="1">
                <a:tableStyleId>{5C22544A-7EE6-4342-B048-85BDC9FD1C3A}</a:tableStyleId>
              </a:tblPr>
              <a:tblGrid>
                <a:gridCol w="9144000"/>
              </a:tblGrid>
              <a:tr h="1268759">
                <a:tc>
                  <a:txBody>
                    <a:bodyPr/>
                    <a:lstStyle/>
                    <a:p>
                      <a:pPr algn="ctr">
                        <a:defRPr/>
                      </a:pPr>
                      <a:r>
                        <a:rPr lang="ru-RU" sz="1800" b="1" dirty="0" smtClean="0">
                          <a:solidFill>
                            <a:schemeClr val="bg1"/>
                          </a:solidFill>
                          <a:effectLst>
                            <a:outerShdw blurRad="38100" dist="38100" dir="2700000" algn="tl">
                              <a:srgbClr val="000000">
                                <a:alpha val="43137"/>
                              </a:srgbClr>
                            </a:outerShdw>
                          </a:effectLst>
                          <a:latin typeface="Book Antiqua" pitchFamily="18" charset="0"/>
                        </a:rPr>
                        <a:t>ПОДЗАКОННЫЕ НОРМАТИВНЫЕ АКТЫ </a:t>
                      </a:r>
                      <a:r>
                        <a:rPr lang="ru-RU" sz="1800" b="1" baseline="0" dirty="0" smtClean="0">
                          <a:solidFill>
                            <a:schemeClr val="bg1"/>
                          </a:solidFill>
                          <a:effectLst>
                            <a:outerShdw blurRad="38100" dist="38100" dir="2700000" algn="tl">
                              <a:srgbClr val="000000">
                                <a:alpha val="43137"/>
                              </a:srgbClr>
                            </a:outerShdw>
                          </a:effectLst>
                          <a:latin typeface="Book Antiqua" pitchFamily="18" charset="0"/>
                        </a:rPr>
                        <a:t> </a:t>
                      </a:r>
                      <a:r>
                        <a:rPr lang="ru-RU" sz="1800" b="1" dirty="0" smtClean="0">
                          <a:solidFill>
                            <a:schemeClr val="bg1"/>
                          </a:solidFill>
                          <a:effectLst>
                            <a:outerShdw blurRad="38100" dist="38100" dir="2700000" algn="tl">
                              <a:srgbClr val="000000">
                                <a:alpha val="43137"/>
                              </a:srgbClr>
                            </a:outerShdw>
                          </a:effectLst>
                          <a:latin typeface="Book Antiqua" pitchFamily="18" charset="0"/>
                        </a:rPr>
                        <a:t>В СИСТЕМЕ ЗДРАВООХРАНЕНИЯ</a:t>
                      </a:r>
                    </a:p>
                  </a:txBody>
                  <a:tcPr anchor="ctr">
                    <a:solidFill>
                      <a:srgbClr val="000066"/>
                    </a:solidFill>
                  </a:tcPr>
                </a:tc>
              </a:tr>
              <a:tr h="4320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dirty="0" smtClean="0">
                          <a:solidFill>
                            <a:schemeClr val="bg1"/>
                          </a:solidFill>
                          <a:effectLst>
                            <a:outerShdw blurRad="38100" dist="38100" dir="2700000" algn="tl">
                              <a:srgbClr val="000000">
                                <a:alpha val="43137"/>
                              </a:srgbClr>
                            </a:outerShdw>
                          </a:effectLst>
                          <a:latin typeface="Book Antiqua" pitchFamily="18" charset="0"/>
                        </a:rPr>
                        <a:t>УКАЗЫ ПРЕЗИДЕНТА РФ</a:t>
                      </a:r>
                    </a:p>
                  </a:txBody>
                  <a:tcPr marT="0" marB="0" anchor="ctr">
                    <a:solidFill>
                      <a:schemeClr val="bg2">
                        <a:lumMod val="75000"/>
                      </a:schemeClr>
                    </a:solidFill>
                  </a:tcPr>
                </a:tc>
              </a:tr>
              <a:tr h="5124471">
                <a:tc>
                  <a:txBody>
                    <a:bodyPr/>
                    <a:lstStyle/>
                    <a:p>
                      <a:pPr>
                        <a:defRPr/>
                      </a:pPr>
                      <a:endParaRPr lang="ru-RU" sz="1400" b="1" dirty="0" smtClean="0">
                        <a:latin typeface="Book Antiqua" pitchFamily="18" charset="0"/>
                      </a:endParaRPr>
                    </a:p>
                    <a:p>
                      <a:pPr marL="0" indent="0">
                        <a:spcAft>
                          <a:spcPts val="0"/>
                        </a:spcAft>
                        <a:buClrTx/>
                        <a:buSzPct val="80000"/>
                        <a:buFont typeface="Wingdings" pitchFamily="2" charset="2"/>
                        <a:buChar char="§"/>
                      </a:pPr>
                      <a:r>
                        <a:rPr lang="ru-RU" sz="1800" dirty="0" smtClean="0">
                          <a:latin typeface="Book Antiqua" pitchFamily="18" charset="0"/>
                        </a:rPr>
                        <a:t>  Указ Президента РФ от 7 мая 2012 г. N 598 «О совершенствовании государственной политики в сфере здравоохранения»</a:t>
                      </a:r>
                    </a:p>
                    <a:p>
                      <a:pPr marL="0" indent="0">
                        <a:spcAft>
                          <a:spcPts val="0"/>
                        </a:spcAft>
                        <a:buClrTx/>
                        <a:buSzPct val="80000"/>
                        <a:buFont typeface="Wingdings" pitchFamily="2" charset="2"/>
                        <a:buChar char="§"/>
                      </a:pPr>
                      <a:endParaRPr lang="ru-RU" sz="1800" dirty="0" smtClean="0">
                        <a:latin typeface="Book Antiqua" pitchFamily="18" charset="0"/>
                      </a:endParaRPr>
                    </a:p>
                    <a:p>
                      <a:pPr marL="0" indent="0">
                        <a:spcAft>
                          <a:spcPts val="0"/>
                        </a:spcAft>
                        <a:buClrTx/>
                        <a:buSzPct val="80000"/>
                        <a:buFont typeface="Wingdings" pitchFamily="2" charset="2"/>
                        <a:buChar char="§"/>
                        <a:defRPr/>
                      </a:pPr>
                      <a:r>
                        <a:rPr lang="ru-RU" sz="1800" dirty="0" smtClean="0">
                          <a:latin typeface="Book Antiqua" pitchFamily="18" charset="0"/>
                        </a:rPr>
                        <a:t>  Указ Президента РФ от 18 октября 2007 г. N 1374 «О дополнительных мерах по противодействию незаконному обороту наркотических средств, психотропных веществ и их </a:t>
                      </a:r>
                      <a:r>
                        <a:rPr lang="ru-RU" sz="1800" dirty="0" err="1" smtClean="0">
                          <a:latin typeface="Book Antiqua" pitchFamily="18" charset="0"/>
                        </a:rPr>
                        <a:t>прекурсоров</a:t>
                      </a:r>
                      <a:r>
                        <a:rPr lang="ru-RU" sz="1800" dirty="0" smtClean="0">
                          <a:latin typeface="Book Antiqua" pitchFamily="18" charset="0"/>
                        </a:rPr>
                        <a:t>»</a:t>
                      </a:r>
                    </a:p>
                    <a:p>
                      <a:pPr marL="0" indent="0">
                        <a:spcAft>
                          <a:spcPts val="0"/>
                        </a:spcAft>
                        <a:buClrTx/>
                        <a:buSzPct val="80000"/>
                        <a:buFont typeface="Wingdings" pitchFamily="2" charset="2"/>
                        <a:buChar char="§"/>
                        <a:defRPr/>
                      </a:pPr>
                      <a:endParaRPr lang="ru-RU" sz="1800" dirty="0" smtClean="0">
                        <a:latin typeface="Book Antiqua" pitchFamily="18" charset="0"/>
                      </a:endParaRPr>
                    </a:p>
                    <a:p>
                      <a:pPr marL="0" indent="0">
                        <a:spcAft>
                          <a:spcPts val="0"/>
                        </a:spcAft>
                        <a:buClrTx/>
                        <a:buSzPct val="80000"/>
                        <a:buFont typeface="Wingdings" pitchFamily="2" charset="2"/>
                        <a:buChar char="§"/>
                        <a:defRPr/>
                      </a:pPr>
                      <a:r>
                        <a:rPr lang="ru-RU" sz="1800" dirty="0" smtClean="0">
                          <a:latin typeface="Book Antiqua" pitchFamily="18" charset="0"/>
                        </a:rPr>
                        <a:t>  Указ Президента РФ от 30 апреля 2008 г. N 656 «Об организации охраны психиатрических больниц (стационаров) специализированного типа с интенсивным наблюдением Федерального агентства по здравоохранению и социальному развитию»</a:t>
                      </a:r>
                    </a:p>
                    <a:p>
                      <a:pPr marL="0" indent="0">
                        <a:spcAft>
                          <a:spcPts val="0"/>
                        </a:spcAft>
                        <a:buClrTx/>
                        <a:buSzPct val="80000"/>
                        <a:buFont typeface="Wingdings" pitchFamily="2" charset="2"/>
                        <a:buChar char="§"/>
                        <a:defRPr/>
                      </a:pPr>
                      <a:endParaRPr lang="ru-RU" sz="1800" dirty="0" smtClean="0">
                        <a:latin typeface="Book Antiqua" pitchFamily="18" charset="0"/>
                      </a:endParaRPr>
                    </a:p>
                    <a:p>
                      <a:pPr marL="0" indent="0">
                        <a:spcAft>
                          <a:spcPts val="0"/>
                        </a:spcAft>
                        <a:buClrTx/>
                        <a:buSzPct val="80000"/>
                        <a:buFont typeface="Wingdings" pitchFamily="2" charset="2"/>
                        <a:buChar char="§"/>
                        <a:defRPr/>
                      </a:pPr>
                      <a:r>
                        <a:rPr lang="ru-RU" sz="1800" dirty="0" smtClean="0">
                          <a:latin typeface="Book Antiqua" pitchFamily="18" charset="0"/>
                        </a:rPr>
                        <a:t>  Указ Президента РФ от 8 мая 1996 г. N 676 «О мерах государственной поддержки лиц, больных сахарным диабетом»</a:t>
                      </a:r>
                    </a:p>
                    <a:p>
                      <a:pPr marL="0" indent="0">
                        <a:spcBef>
                          <a:spcPts val="0"/>
                        </a:spcBef>
                        <a:spcAft>
                          <a:spcPts val="0"/>
                        </a:spcAft>
                        <a:buClrTx/>
                        <a:buFont typeface="Wingdings" pitchFamily="2" charset="2"/>
                        <a:buChar char="Ø"/>
                        <a:defRPr/>
                      </a:pPr>
                      <a:endParaRPr kumimoji="0" lang="ru-RU" sz="1800" i="0" u="none" strike="noStrike" cap="none" normalizeH="0" baseline="0" dirty="0" smtClean="0">
                        <a:ln>
                          <a:noFill/>
                        </a:ln>
                        <a:solidFill>
                          <a:srgbClr val="000000"/>
                        </a:solidFill>
                        <a:latin typeface="Book Antiqua" pitchFamily="18" charset="0"/>
                        <a:cs typeface="Times New Roman"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1"/>
          <a:ext cx="9144000" cy="6844393"/>
        </p:xfrm>
        <a:graphic>
          <a:graphicData uri="http://schemas.openxmlformats.org/drawingml/2006/table">
            <a:tbl>
              <a:tblPr firstRow="1" bandRow="1">
                <a:tableStyleId>{5C22544A-7EE6-4342-B048-85BDC9FD1C3A}</a:tableStyleId>
              </a:tblPr>
              <a:tblGrid>
                <a:gridCol w="9144000"/>
              </a:tblGrid>
              <a:tr h="866482">
                <a:tc>
                  <a:txBody>
                    <a:bodyPr/>
                    <a:lstStyle/>
                    <a:p>
                      <a:pPr algn="ctr">
                        <a:defRPr/>
                      </a:pPr>
                      <a:r>
                        <a:rPr lang="ru-RU" sz="1800" b="1" dirty="0" smtClean="0">
                          <a:solidFill>
                            <a:schemeClr val="bg1"/>
                          </a:solidFill>
                          <a:effectLst>
                            <a:outerShdw blurRad="38100" dist="38100" dir="2700000" algn="tl">
                              <a:srgbClr val="000000">
                                <a:alpha val="43137"/>
                              </a:srgbClr>
                            </a:outerShdw>
                          </a:effectLst>
                          <a:latin typeface="Book Antiqua" pitchFamily="18" charset="0"/>
                        </a:rPr>
                        <a:t>ПОДЗАКОННЫЕ НОРМАТИВНЫЕ АКТЫ </a:t>
                      </a:r>
                      <a:r>
                        <a:rPr lang="ru-RU" sz="1800" b="1" baseline="0" dirty="0" smtClean="0">
                          <a:solidFill>
                            <a:schemeClr val="bg1"/>
                          </a:solidFill>
                          <a:effectLst>
                            <a:outerShdw blurRad="38100" dist="38100" dir="2700000" algn="tl">
                              <a:srgbClr val="000000">
                                <a:alpha val="43137"/>
                              </a:srgbClr>
                            </a:outerShdw>
                          </a:effectLst>
                          <a:latin typeface="Book Antiqua" pitchFamily="18" charset="0"/>
                        </a:rPr>
                        <a:t> </a:t>
                      </a:r>
                      <a:r>
                        <a:rPr lang="ru-RU" sz="1800" b="1" dirty="0" smtClean="0">
                          <a:solidFill>
                            <a:schemeClr val="bg1"/>
                          </a:solidFill>
                          <a:effectLst>
                            <a:outerShdw blurRad="38100" dist="38100" dir="2700000" algn="tl">
                              <a:srgbClr val="000000">
                                <a:alpha val="43137"/>
                              </a:srgbClr>
                            </a:outerShdw>
                          </a:effectLst>
                          <a:latin typeface="Book Antiqua" pitchFamily="18" charset="0"/>
                        </a:rPr>
                        <a:t>В СИСТЕМЕ ЗДРАВООХРАНЕНИЯ</a:t>
                      </a:r>
                    </a:p>
                  </a:txBody>
                  <a:tcPr anchor="ctr">
                    <a:solidFill>
                      <a:srgbClr val="000066"/>
                    </a:solidFill>
                  </a:tcPr>
                </a:tc>
              </a:tr>
              <a:tr h="6183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2000" b="1" dirty="0" smtClean="0">
                        <a:solidFill>
                          <a:schemeClr val="bg1"/>
                        </a:solidFill>
                        <a:effectLst>
                          <a:outerShdw blurRad="38100" dist="38100" dir="2700000" algn="tl">
                            <a:srgbClr val="000000">
                              <a:alpha val="43137"/>
                            </a:srgbClr>
                          </a:outerShdw>
                        </a:effectLst>
                        <a:latin typeface="Book Antiqua"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2000" b="1" dirty="0" smtClean="0">
                          <a:solidFill>
                            <a:schemeClr val="bg1"/>
                          </a:solidFill>
                          <a:effectLst>
                            <a:outerShdw blurRad="38100" dist="38100" dir="2700000" algn="tl">
                              <a:srgbClr val="000000">
                                <a:alpha val="43137"/>
                              </a:srgbClr>
                            </a:outerShdw>
                          </a:effectLst>
                          <a:latin typeface="Book Antiqua" pitchFamily="18" charset="0"/>
                        </a:rPr>
                        <a:t>ПОСТАНОВЛЕНИЯ И РАСПОРЯЖЕНИЯ ПРАВИТЕЛЬСТВА</a:t>
                      </a:r>
                    </a:p>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latin typeface="Book Antiqua" pitchFamily="18" charset="0"/>
                      </a:endParaRPr>
                    </a:p>
                  </a:txBody>
                  <a:tcPr marT="0" marB="0" anchor="ctr">
                    <a:solidFill>
                      <a:schemeClr val="bg2">
                        <a:lumMod val="75000"/>
                      </a:schemeClr>
                    </a:solidFill>
                  </a:tcPr>
                </a:tc>
              </a:tr>
              <a:tr h="5124471">
                <a:tc>
                  <a:txBody>
                    <a:bodyPr/>
                    <a:lstStyle/>
                    <a:p>
                      <a:pPr>
                        <a:buFont typeface="Wingdings" pitchFamily="2" charset="2"/>
                        <a:buChar char="§"/>
                      </a:pPr>
                      <a:r>
                        <a:rPr lang="ru-RU" sz="1800" dirty="0" smtClean="0">
                          <a:latin typeface="Book Antiqua" pitchFamily="18" charset="0"/>
                        </a:rPr>
                        <a:t> </a:t>
                      </a:r>
                      <a:r>
                        <a:rPr kumimoji="0" lang="ru-RU" sz="1600" kern="1200" dirty="0" smtClean="0">
                          <a:solidFill>
                            <a:schemeClr val="dk1"/>
                          </a:solidFill>
                          <a:latin typeface="Book Antiqua" pitchFamily="18" charset="0"/>
                          <a:ea typeface="+mn-ea"/>
                          <a:cs typeface="+mn-cs"/>
                        </a:rPr>
                        <a:t>Постановление Правительства РФ от 6 марта 2013 г. N 186 "Об утверждении Правил оказания медицинской помощи иностранным гражданам на территории Российской Федерации"</a:t>
                      </a:r>
                    </a:p>
                    <a:p>
                      <a:pPr>
                        <a:buFont typeface="Wingdings" pitchFamily="2" charset="2"/>
                        <a:buChar char="§"/>
                      </a:pPr>
                      <a:endParaRPr lang="ru-RU" sz="1600" dirty="0" smtClean="0">
                        <a:latin typeface="Book Antiqua" pitchFamily="18"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lang="ru-RU" sz="1600" dirty="0" smtClean="0">
                          <a:latin typeface="Book Antiqua" pitchFamily="18" charset="0"/>
                        </a:rPr>
                        <a:t> Постановление Правительства РФ от </a:t>
                      </a:r>
                      <a:r>
                        <a:rPr lang="ru-RU" sz="1600" baseline="0" dirty="0" smtClean="0">
                          <a:latin typeface="Book Antiqua" pitchFamily="18" charset="0"/>
                        </a:rPr>
                        <a:t> 12 ноября</a:t>
                      </a:r>
                      <a:r>
                        <a:rPr lang="ru-RU" sz="1600" dirty="0" smtClean="0">
                          <a:latin typeface="Book Antiqua" pitchFamily="18" charset="0"/>
                        </a:rPr>
                        <a:t> 2012 г. N</a:t>
                      </a:r>
                      <a:r>
                        <a:rPr lang="ru-RU" sz="1600" baseline="0" dirty="0" smtClean="0">
                          <a:latin typeface="Book Antiqua" pitchFamily="18" charset="0"/>
                        </a:rPr>
                        <a:t> 1152 </a:t>
                      </a:r>
                      <a:r>
                        <a:rPr kumimoji="0" lang="ru-RU" sz="1600" kern="1200" dirty="0" smtClean="0">
                          <a:solidFill>
                            <a:schemeClr val="dk1"/>
                          </a:solidFill>
                          <a:latin typeface="Book Antiqua" pitchFamily="18" charset="0"/>
                          <a:ea typeface="+mn-ea"/>
                          <a:cs typeface="+mn-cs"/>
                        </a:rPr>
                        <a:t>"</a:t>
                      </a:r>
                      <a:r>
                        <a:rPr lang="ru-RU" sz="1600" dirty="0" smtClean="0">
                          <a:latin typeface="Book Antiqua" pitchFamily="18" charset="0"/>
                        </a:rPr>
                        <a:t>Об утверждении Положения о государственном контроле качества и безопасности медицинской деятельности</a:t>
                      </a:r>
                      <a:r>
                        <a:rPr kumimoji="0" lang="ru-RU" sz="1600" kern="1200" dirty="0" smtClean="0">
                          <a:solidFill>
                            <a:schemeClr val="dk1"/>
                          </a:solidFill>
                          <a:latin typeface="Book Antiqua" pitchFamily="18" charset="0"/>
                          <a:ea typeface="+mn-ea"/>
                          <a:cs typeface="+mn-cs"/>
                        </a:rPr>
                        <a:t>"</a:t>
                      </a:r>
                      <a:endParaRPr lang="ru-RU" sz="1600" dirty="0" smtClean="0">
                        <a:latin typeface="Book Antiqua" pitchFamily="18" charset="0"/>
                      </a:endParaRPr>
                    </a:p>
                    <a:p>
                      <a:pPr>
                        <a:buFont typeface="Wingdings" pitchFamily="2" charset="2"/>
                        <a:buChar char="§"/>
                      </a:pPr>
                      <a:endParaRPr lang="ru-RU" sz="1600" dirty="0" smtClean="0">
                        <a:latin typeface="Book Antiqua" pitchFamily="18" charset="0"/>
                      </a:endParaRPr>
                    </a:p>
                    <a:p>
                      <a:pPr lvl="0">
                        <a:buFont typeface="Wingdings" pitchFamily="2" charset="2"/>
                        <a:buChar char="§"/>
                      </a:pPr>
                      <a:r>
                        <a:rPr kumimoji="0" lang="ru-RU" sz="1600" kern="1200" dirty="0" smtClean="0">
                          <a:solidFill>
                            <a:schemeClr val="dk1"/>
                          </a:solidFill>
                          <a:latin typeface="Book Antiqua" pitchFamily="18" charset="0"/>
                          <a:ea typeface="+mn-ea"/>
                          <a:cs typeface="+mn-cs"/>
                        </a:rPr>
                        <a:t> Постановление  Правительства РФ от 4 октября 2012 г.  № 1006 "Об утверждении Правил предоставления медицинскими организациями платных медицинских услуг" </a:t>
                      </a:r>
                    </a:p>
                    <a:p>
                      <a:pPr>
                        <a:buFont typeface="Wingdings" pitchFamily="2" charset="2"/>
                        <a:buChar char="§"/>
                      </a:pPr>
                      <a:endParaRPr kumimoji="0" lang="ru-RU" sz="1600" kern="1200" dirty="0" smtClean="0">
                        <a:solidFill>
                          <a:schemeClr val="dk1"/>
                        </a:solidFill>
                        <a:latin typeface="Book Antiqua" pitchFamily="18" charset="0"/>
                        <a:ea typeface="+mn-ea"/>
                        <a:cs typeface="+mn-cs"/>
                      </a:endParaRPr>
                    </a:p>
                    <a:p>
                      <a:pPr>
                        <a:buFont typeface="Wingdings" pitchFamily="2" charset="2"/>
                        <a:buChar char="§"/>
                      </a:pPr>
                      <a:r>
                        <a:rPr kumimoji="0" lang="ru-RU" sz="1600" kern="1200" dirty="0" smtClean="0">
                          <a:solidFill>
                            <a:schemeClr val="dk1"/>
                          </a:solidFill>
                          <a:latin typeface="Book Antiqua" pitchFamily="18" charset="0"/>
                          <a:ea typeface="+mn-ea"/>
                          <a:cs typeface="+mn-cs"/>
                        </a:rPr>
                        <a:t> Постановление  Правительства РФ от 22</a:t>
                      </a:r>
                      <a:r>
                        <a:rPr kumimoji="0" lang="ru-RU" sz="1600" kern="1200" baseline="0" dirty="0" smtClean="0">
                          <a:solidFill>
                            <a:schemeClr val="dk1"/>
                          </a:solidFill>
                          <a:latin typeface="Book Antiqua" pitchFamily="18" charset="0"/>
                          <a:ea typeface="+mn-ea"/>
                          <a:cs typeface="+mn-cs"/>
                        </a:rPr>
                        <a:t> </a:t>
                      </a:r>
                      <a:r>
                        <a:rPr kumimoji="0" lang="ru-RU" sz="1600" kern="1200" dirty="0" smtClean="0">
                          <a:solidFill>
                            <a:schemeClr val="dk1"/>
                          </a:solidFill>
                          <a:latin typeface="Book Antiqua" pitchFamily="18" charset="0"/>
                          <a:ea typeface="+mn-ea"/>
                          <a:cs typeface="+mn-cs"/>
                        </a:rPr>
                        <a:t>октября 2012 г.  № 1074 "О программе государственных гарантий </a:t>
                      </a:r>
                      <a:r>
                        <a:rPr lang="ru-RU" sz="1600" dirty="0" smtClean="0">
                          <a:latin typeface="Book Antiqua" pitchFamily="18" charset="0"/>
                        </a:rPr>
                        <a:t>бесплатного оказания гражданам</a:t>
                      </a:r>
                      <a:r>
                        <a:rPr lang="ru-RU" sz="1600" baseline="0" dirty="0" smtClean="0">
                          <a:latin typeface="Book Antiqua" pitchFamily="18" charset="0"/>
                        </a:rPr>
                        <a:t> м</a:t>
                      </a:r>
                      <a:r>
                        <a:rPr lang="ru-RU" sz="1600" dirty="0" smtClean="0">
                          <a:latin typeface="Book Antiqua" pitchFamily="18" charset="0"/>
                        </a:rPr>
                        <a:t>едицинской помощи на 2013 год и на плановый период</a:t>
                      </a:r>
                      <a:r>
                        <a:rPr lang="ru-RU" sz="1600" baseline="0" dirty="0" smtClean="0">
                          <a:latin typeface="Book Antiqua" pitchFamily="18" charset="0"/>
                        </a:rPr>
                        <a:t> </a:t>
                      </a:r>
                      <a:r>
                        <a:rPr lang="ru-RU" sz="1600" dirty="0" smtClean="0">
                          <a:latin typeface="Book Antiqua" pitchFamily="18" charset="0"/>
                        </a:rPr>
                        <a:t>2014 и 2015 годов</a:t>
                      </a:r>
                      <a:r>
                        <a:rPr kumimoji="0" lang="ru-RU" sz="1600" kern="1200" dirty="0" smtClean="0">
                          <a:solidFill>
                            <a:schemeClr val="dk1"/>
                          </a:solidFill>
                          <a:latin typeface="Book Antiqua"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ru-RU" sz="1600" kern="1200" dirty="0" smtClean="0">
                        <a:solidFill>
                          <a:schemeClr val="dk1"/>
                        </a:solidFill>
                        <a:latin typeface="Book Antiqua"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ru-RU" sz="1600" kern="1200" dirty="0" smtClean="0">
                          <a:solidFill>
                            <a:schemeClr val="dk1"/>
                          </a:solidFill>
                          <a:latin typeface="Book Antiqua" pitchFamily="18" charset="0"/>
                          <a:ea typeface="+mn-ea"/>
                          <a:cs typeface="+mn-cs"/>
                        </a:rPr>
                        <a:t> Постановление Правительства РФ от 16 апреля 2012 г. N 291 "О лицензировании медицинской деятельности (за исключением указанной деятельности, осуществляемой медицинскими организациями и другими организациями, входящими в частную систему здравоохранения, на территории инновационного центра "</a:t>
                      </a:r>
                      <a:r>
                        <a:rPr kumimoji="0" lang="ru-RU" sz="1600" kern="1200" dirty="0" err="1" smtClean="0">
                          <a:solidFill>
                            <a:schemeClr val="dk1"/>
                          </a:solidFill>
                          <a:latin typeface="Book Antiqua" pitchFamily="18" charset="0"/>
                          <a:ea typeface="+mn-ea"/>
                          <a:cs typeface="+mn-cs"/>
                        </a:rPr>
                        <a:t>Сколково</a:t>
                      </a:r>
                      <a:r>
                        <a:rPr kumimoji="0" lang="ru-RU" sz="1600" kern="1200" dirty="0" smtClean="0">
                          <a:solidFill>
                            <a:schemeClr val="dk1"/>
                          </a:solidFill>
                          <a:latin typeface="Book Antiqua" pitchFamily="18" charset="0"/>
                          <a:ea typeface="+mn-ea"/>
                          <a:cs typeface="+mn-cs"/>
                        </a:rPr>
                        <a:t>")"</a:t>
                      </a:r>
                    </a:p>
                    <a:p>
                      <a:endParaRPr kumimoji="0" lang="ru-RU" sz="1800" kern="1200" dirty="0" smtClean="0">
                        <a:solidFill>
                          <a:schemeClr val="dk1"/>
                        </a:solidFill>
                        <a:latin typeface="+mn-lt"/>
                        <a:ea typeface="+mn-ea"/>
                        <a:cs typeface="+mn-cs"/>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7999"/>
        </p:xfrm>
        <a:graphic>
          <a:graphicData uri="http://schemas.openxmlformats.org/drawingml/2006/table">
            <a:tbl>
              <a:tblPr firstRow="1" bandRow="1">
                <a:tableStyleId>{5C22544A-7EE6-4342-B048-85BDC9FD1C3A}</a:tableStyleId>
              </a:tblPr>
              <a:tblGrid>
                <a:gridCol w="9144000"/>
              </a:tblGrid>
              <a:tr h="673393">
                <a:tc>
                  <a:txBody>
                    <a:bodyPr/>
                    <a:lstStyle/>
                    <a:p>
                      <a:pPr algn="ctr">
                        <a:defRPr/>
                      </a:pPr>
                      <a:r>
                        <a:rPr lang="ru-RU" sz="1800" b="1" dirty="0" smtClean="0">
                          <a:solidFill>
                            <a:schemeClr val="bg1"/>
                          </a:solidFill>
                          <a:effectLst>
                            <a:outerShdw blurRad="38100" dist="38100" dir="2700000" algn="tl">
                              <a:srgbClr val="000000">
                                <a:alpha val="43137"/>
                              </a:srgbClr>
                            </a:outerShdw>
                          </a:effectLst>
                          <a:latin typeface="Book Antiqua" pitchFamily="18" charset="0"/>
                        </a:rPr>
                        <a:t>ПОДЗАКОННЫЕ НОРМАТИВНЫЕ АКТЫ </a:t>
                      </a:r>
                      <a:r>
                        <a:rPr lang="ru-RU" sz="1800" b="1" baseline="0" dirty="0" smtClean="0">
                          <a:solidFill>
                            <a:schemeClr val="bg1"/>
                          </a:solidFill>
                          <a:effectLst>
                            <a:outerShdw blurRad="38100" dist="38100" dir="2700000" algn="tl">
                              <a:srgbClr val="000000">
                                <a:alpha val="43137"/>
                              </a:srgbClr>
                            </a:outerShdw>
                          </a:effectLst>
                          <a:latin typeface="Book Antiqua" pitchFamily="18" charset="0"/>
                        </a:rPr>
                        <a:t> </a:t>
                      </a:r>
                      <a:r>
                        <a:rPr lang="ru-RU" sz="1800" b="1" dirty="0" smtClean="0">
                          <a:solidFill>
                            <a:schemeClr val="bg1"/>
                          </a:solidFill>
                          <a:effectLst>
                            <a:outerShdw blurRad="38100" dist="38100" dir="2700000" algn="tl">
                              <a:srgbClr val="000000">
                                <a:alpha val="43137"/>
                              </a:srgbClr>
                            </a:outerShdw>
                          </a:effectLst>
                          <a:latin typeface="Book Antiqua" pitchFamily="18" charset="0"/>
                        </a:rPr>
                        <a:t>В СИСТЕМЕ ЗДРАВООХРАНЕНИЯ</a:t>
                      </a:r>
                    </a:p>
                  </a:txBody>
                  <a:tcPr anchor="ctr">
                    <a:solidFill>
                      <a:srgbClr val="000066"/>
                    </a:solidFill>
                  </a:tcPr>
                </a:tc>
              </a:tr>
              <a:tr h="6249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bg1"/>
                          </a:solidFill>
                          <a:effectLst>
                            <a:outerShdw blurRad="38100" dist="38100" dir="2700000" algn="tl">
                              <a:srgbClr val="000000">
                                <a:alpha val="43137"/>
                              </a:srgbClr>
                            </a:outerShdw>
                          </a:effectLst>
                          <a:latin typeface="Book Antiqua" pitchFamily="18" charset="0"/>
                        </a:rPr>
                        <a:t>В</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ЕДОМСТВЕННЫ</a:t>
                      </a:r>
                      <a:r>
                        <a:rPr lang="ru-RU" sz="1800" b="1" dirty="0" smtClean="0">
                          <a:solidFill>
                            <a:schemeClr val="bg1"/>
                          </a:solidFill>
                          <a:effectLst>
                            <a:outerShdw blurRad="38100" dist="38100" dir="2700000" algn="tl">
                              <a:srgbClr val="000000">
                                <a:alpha val="43137"/>
                              </a:srgbClr>
                            </a:outerShdw>
                          </a:effectLst>
                          <a:latin typeface="Book Antiqua" pitchFamily="18" charset="0"/>
                        </a:rPr>
                        <a:t>Е</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 АКТ</a:t>
                      </a:r>
                      <a:r>
                        <a:rPr lang="ru-RU" sz="1800" b="1" dirty="0" smtClean="0">
                          <a:solidFill>
                            <a:schemeClr val="bg1"/>
                          </a:solidFill>
                          <a:effectLst>
                            <a:outerShdw blurRad="38100" dist="38100" dir="2700000" algn="tl">
                              <a:srgbClr val="000000">
                                <a:alpha val="43137"/>
                              </a:srgbClr>
                            </a:outerShdw>
                          </a:effectLst>
                          <a:latin typeface="Book Antiqua" pitchFamily="18" charset="0"/>
                        </a:rPr>
                        <a:t>Ы</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 ПРИКАЗ</a:t>
                      </a:r>
                      <a:r>
                        <a:rPr lang="ru-RU" sz="1800" b="1" dirty="0" smtClean="0">
                          <a:solidFill>
                            <a:schemeClr val="bg1"/>
                          </a:solidFill>
                          <a:effectLst>
                            <a:outerShdw blurRad="38100" dist="38100" dir="2700000" algn="tl">
                              <a:srgbClr val="000000">
                                <a:alpha val="43137"/>
                              </a:srgbClr>
                            </a:outerShdw>
                          </a:effectLst>
                          <a:latin typeface="Book Antiqua" pitchFamily="18" charset="0"/>
                        </a:rPr>
                        <a:t>Ы</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 ИНСТРУКЦИ</a:t>
                      </a:r>
                      <a:r>
                        <a:rPr lang="ru-RU" sz="1800" b="1" dirty="0" smtClean="0">
                          <a:solidFill>
                            <a:schemeClr val="bg1"/>
                          </a:solidFill>
                          <a:effectLst>
                            <a:outerShdw blurRad="38100" dist="38100" dir="2700000" algn="tl">
                              <a:srgbClr val="000000">
                                <a:alpha val="43137"/>
                              </a:srgbClr>
                            </a:outerShdw>
                          </a:effectLst>
                          <a:latin typeface="Book Antiqua" pitchFamily="18" charset="0"/>
                        </a:rPr>
                        <a:t>И</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 МЕТОДИЧЕСКИ</a:t>
                      </a:r>
                      <a:r>
                        <a:rPr lang="ru-RU" sz="1800" b="1" dirty="0" smtClean="0">
                          <a:solidFill>
                            <a:schemeClr val="bg1"/>
                          </a:solidFill>
                          <a:effectLst>
                            <a:outerShdw blurRad="38100" dist="38100" dir="2700000" algn="tl">
                              <a:srgbClr val="000000">
                                <a:alpha val="43137"/>
                              </a:srgbClr>
                            </a:outerShdw>
                          </a:effectLst>
                          <a:latin typeface="Book Antiqua" pitchFamily="18" charset="0"/>
                        </a:rPr>
                        <a:t>Е Р</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ЕКОМЕНДАЦИ</a:t>
                      </a:r>
                      <a:r>
                        <a:rPr lang="ru-RU" sz="1800" b="1" dirty="0" smtClean="0">
                          <a:solidFill>
                            <a:schemeClr val="bg1"/>
                          </a:solidFill>
                          <a:effectLst>
                            <a:outerShdw blurRad="38100" dist="38100" dir="2700000" algn="tl">
                              <a:srgbClr val="000000">
                                <a:alpha val="43137"/>
                              </a:srgbClr>
                            </a:outerShdw>
                          </a:effectLst>
                          <a:latin typeface="Book Antiqua" pitchFamily="18" charset="0"/>
                        </a:rPr>
                        <a:t>И</a:t>
                      </a:r>
                    </a:p>
                  </a:txBody>
                  <a:tcPr marT="0" marB="0" anchor="ctr">
                    <a:solidFill>
                      <a:schemeClr val="bg2">
                        <a:lumMod val="75000"/>
                      </a:schemeClr>
                    </a:solidFill>
                  </a:tcPr>
                </a:tc>
              </a:tr>
              <a:tr h="5559625">
                <a:tc>
                  <a:txBody>
                    <a:bodyPr/>
                    <a:lstStyle/>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kumimoji="0" lang="ru-RU" sz="1600" b="0" kern="1200" dirty="0" smtClean="0">
                        <a:solidFill>
                          <a:schemeClr val="dk1"/>
                        </a:solidFill>
                        <a:latin typeface="Book Antiqua" pitchFamily="18"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ru-RU" sz="1600" b="0" kern="1200" dirty="0" smtClean="0">
                          <a:solidFill>
                            <a:schemeClr val="dk1"/>
                          </a:solidFill>
                          <a:latin typeface="Book Antiqua" pitchFamily="18" charset="0"/>
                          <a:ea typeface="+mn-ea"/>
                          <a:cs typeface="+mn-cs"/>
                        </a:rPr>
                        <a:t> </a:t>
                      </a:r>
                      <a:r>
                        <a:rPr kumimoji="0" lang="ru-RU" sz="1600" b="1" kern="1200" dirty="0" smtClean="0">
                          <a:solidFill>
                            <a:schemeClr val="dk1"/>
                          </a:solidFill>
                          <a:latin typeface="Book Antiqua" pitchFamily="18" charset="0"/>
                          <a:ea typeface="+mn-ea"/>
                          <a:cs typeface="+mn-cs"/>
                        </a:rPr>
                        <a:t>Приказ Минздрава России от 20.12.2012 №1177н</a:t>
                      </a:r>
                      <a:r>
                        <a:rPr kumimoji="0" lang="ru-RU" sz="1600" b="1" kern="1200" baseline="0" dirty="0" smtClean="0">
                          <a:solidFill>
                            <a:schemeClr val="dk1"/>
                          </a:solidFill>
                          <a:latin typeface="Book Antiqua" pitchFamily="18" charset="0"/>
                          <a:ea typeface="+mn-ea"/>
                          <a:cs typeface="+mn-cs"/>
                        </a:rPr>
                        <a:t> «Об утверждении порядка дачи информированного добровольного согласия на медицинское вмешательство и отказа от медицинского вмешательства в отношении определенных видов медицинских вмешательств, форм информированного добровольного согласия на медицинское вмешательство и форм отказа от медицинского вмешательства» </a:t>
                      </a:r>
                      <a:endParaRPr kumimoji="0" lang="ru-RU" sz="1600" b="1" kern="1200" dirty="0" smtClean="0">
                        <a:solidFill>
                          <a:schemeClr val="dk1"/>
                        </a:solidFill>
                        <a:latin typeface="Book Antiqua" pitchFamily="18" charset="0"/>
                        <a:ea typeface="+mn-ea"/>
                        <a:cs typeface="+mn-cs"/>
                      </a:endParaRPr>
                    </a:p>
                    <a:p>
                      <a:pPr lvl="0" algn="just">
                        <a:buFont typeface="Wingdings" pitchFamily="2" charset="2"/>
                        <a:buNone/>
                      </a:pPr>
                      <a:endParaRPr kumimoji="0" lang="ru-RU" sz="1600" b="1" kern="1200" dirty="0" smtClean="0">
                        <a:solidFill>
                          <a:schemeClr val="dk1"/>
                        </a:solidFill>
                        <a:latin typeface="Book Antiqua" pitchFamily="18" charset="0"/>
                        <a:ea typeface="+mn-ea"/>
                        <a:cs typeface="+mn-cs"/>
                      </a:endParaRPr>
                    </a:p>
                    <a:p>
                      <a:pPr lvl="0" algn="just">
                        <a:buFont typeface="Wingdings" pitchFamily="2" charset="2"/>
                        <a:buChar char="§"/>
                      </a:pPr>
                      <a:r>
                        <a:rPr kumimoji="0" lang="ru-RU" sz="1600" kern="1200" dirty="0" smtClean="0">
                          <a:solidFill>
                            <a:schemeClr val="dk1"/>
                          </a:solidFill>
                          <a:latin typeface="Book Antiqua" pitchFamily="18" charset="0"/>
                          <a:ea typeface="+mn-ea"/>
                          <a:cs typeface="+mn-cs"/>
                        </a:rPr>
                        <a:t> Приказ Министерства здравоохранения и социального развития РФ от 23 апреля</a:t>
                      </a:r>
                      <a:r>
                        <a:rPr kumimoji="0" lang="ru-RU" sz="1600" kern="1200" baseline="0" dirty="0" smtClean="0">
                          <a:solidFill>
                            <a:schemeClr val="dk1"/>
                          </a:solidFill>
                          <a:latin typeface="Book Antiqua" pitchFamily="18" charset="0"/>
                          <a:ea typeface="+mn-ea"/>
                          <a:cs typeface="+mn-cs"/>
                        </a:rPr>
                        <a:t> </a:t>
                      </a:r>
                      <a:r>
                        <a:rPr kumimoji="0" lang="ru-RU" sz="1600" kern="1200" dirty="0" smtClean="0">
                          <a:solidFill>
                            <a:schemeClr val="dk1"/>
                          </a:solidFill>
                          <a:latin typeface="Book Antiqua" pitchFamily="18" charset="0"/>
                          <a:ea typeface="+mn-ea"/>
                          <a:cs typeface="+mn-cs"/>
                        </a:rPr>
                        <a:t>2012 г. N 390н "Об утверждении Перечня определенных видов медицинских вмешательств, на которые граждане дают информированное добровольное согласие при выборе врача и медицинской организации для получения первичной медико-санитарной помощи" 	</a:t>
                      </a:r>
                    </a:p>
                    <a:p>
                      <a:pPr lvl="0" algn="just">
                        <a:buFont typeface="Wingdings" pitchFamily="2" charset="2"/>
                        <a:buChar char="§"/>
                      </a:pPr>
                      <a:endParaRPr kumimoji="0" lang="ru-RU" sz="1600" b="0" kern="1200" dirty="0" smtClean="0">
                        <a:solidFill>
                          <a:schemeClr val="dk1"/>
                        </a:solidFill>
                        <a:latin typeface="Book Antiqua" pitchFamily="18" charset="0"/>
                        <a:ea typeface="+mn-ea"/>
                        <a:cs typeface="+mn-cs"/>
                      </a:endParaRPr>
                    </a:p>
                    <a:p>
                      <a:pPr lvl="0" algn="just">
                        <a:buFont typeface="Wingdings" pitchFamily="2" charset="2"/>
                        <a:buChar char="§"/>
                      </a:pPr>
                      <a:r>
                        <a:rPr kumimoji="0" lang="ru-RU" sz="1600" b="0" kern="1200" baseline="0" dirty="0" smtClean="0">
                          <a:solidFill>
                            <a:schemeClr val="dk1"/>
                          </a:solidFill>
                          <a:latin typeface="Book Antiqua" pitchFamily="18" charset="0"/>
                          <a:ea typeface="+mn-ea"/>
                          <a:cs typeface="+mn-cs"/>
                        </a:rPr>
                        <a:t> </a:t>
                      </a:r>
                      <a:r>
                        <a:rPr kumimoji="0" lang="ru-RU" sz="1600" b="0" kern="1200" dirty="0" smtClean="0">
                          <a:solidFill>
                            <a:schemeClr val="dk1"/>
                          </a:solidFill>
                          <a:latin typeface="Book Antiqua" pitchFamily="18" charset="0"/>
                          <a:ea typeface="+mn-ea"/>
                          <a:cs typeface="+mn-cs"/>
                        </a:rPr>
                        <a:t>Приказ Министерства здравоохранения и социального развития РФ</a:t>
                      </a:r>
                      <a:r>
                        <a:rPr kumimoji="0" lang="ru-RU" sz="1600" b="0" kern="1200" baseline="0" dirty="0" smtClean="0">
                          <a:solidFill>
                            <a:schemeClr val="dk1"/>
                          </a:solidFill>
                          <a:latin typeface="Book Antiqua" pitchFamily="18" charset="0"/>
                          <a:ea typeface="+mn-ea"/>
                          <a:cs typeface="+mn-cs"/>
                        </a:rPr>
                        <a:t> </a:t>
                      </a:r>
                      <a:r>
                        <a:rPr kumimoji="0" lang="ru-RU" sz="1600" b="0" kern="1200" dirty="0" smtClean="0">
                          <a:solidFill>
                            <a:schemeClr val="dk1"/>
                          </a:solidFill>
                          <a:latin typeface="Book Antiqua" pitchFamily="18" charset="0"/>
                          <a:ea typeface="+mn-ea"/>
                          <a:cs typeface="+mn-cs"/>
                        </a:rPr>
                        <a:t>от 26 апреля 2012 г. N 406н "Об утверждении Порядка выбора гражданином медицинской организации при оказании ему медицинской помощи в рамках программы государственных гарантий бесплатного оказания гражданам медицинской помощи</a:t>
                      </a:r>
                      <a:r>
                        <a:rPr kumimoji="0" lang="ru-RU" sz="1600" kern="1200" dirty="0" smtClean="0">
                          <a:solidFill>
                            <a:schemeClr val="dk1"/>
                          </a:solidFill>
                          <a:latin typeface="Book Antiqua" pitchFamily="18" charset="0"/>
                          <a:ea typeface="+mn-ea"/>
                          <a:cs typeface="+mn-cs"/>
                        </a:rPr>
                        <a:t>"</a:t>
                      </a:r>
                      <a:endParaRPr kumimoji="0" lang="ru-RU" sz="1600" b="0" kern="1200" dirty="0" smtClean="0">
                        <a:solidFill>
                          <a:schemeClr val="dk1"/>
                        </a:solidFill>
                        <a:latin typeface="Book Antiqua" pitchFamily="18" charset="0"/>
                        <a:ea typeface="+mn-ea"/>
                        <a:cs typeface="+mn-cs"/>
                      </a:endParaRPr>
                    </a:p>
                    <a:p>
                      <a:pPr lvl="0" algn="just">
                        <a:buFont typeface="Wingdings" pitchFamily="2" charset="2"/>
                        <a:buNone/>
                      </a:pPr>
                      <a:endParaRPr kumimoji="0" lang="ru-RU" sz="1400" kern="1200" dirty="0" smtClean="0">
                        <a:solidFill>
                          <a:schemeClr val="dk1"/>
                        </a:solidFill>
                        <a:latin typeface="Book Antiqua" pitchFamily="18" charset="0"/>
                        <a:ea typeface="+mn-ea"/>
                        <a:cs typeface="+mn-cs"/>
                      </a:endParaRPr>
                    </a:p>
                    <a:p>
                      <a:pPr lvl="0" algn="just">
                        <a:buFont typeface="Wingdings" pitchFamily="2" charset="2"/>
                        <a:buNone/>
                      </a:pPr>
                      <a:endParaRPr kumimoji="0" lang="ru-RU" sz="1500" kern="1200" dirty="0" smtClean="0">
                        <a:solidFill>
                          <a:schemeClr val="tx1"/>
                        </a:solidFill>
                        <a:latin typeface="Book Antiqua" pitchFamily="18" charset="0"/>
                        <a:ea typeface="+mn-ea"/>
                        <a:cs typeface="+mn-cs"/>
                      </a:endParaRPr>
                    </a:p>
                    <a:p>
                      <a:pPr lvl="0">
                        <a:buFont typeface="Wingdings" pitchFamily="2" charset="2"/>
                        <a:buChar char="§"/>
                      </a:pPr>
                      <a:endParaRPr kumimoji="0" lang="ru-RU" sz="1500" kern="1200" dirty="0" smtClean="0">
                        <a:solidFill>
                          <a:schemeClr val="tx1"/>
                        </a:solidFill>
                        <a:latin typeface="Book Antiqua" pitchFamily="18" charset="0"/>
                        <a:ea typeface="+mn-ea"/>
                        <a:cs typeface="+mn-cs"/>
                      </a:endParaRPr>
                    </a:p>
                    <a:p>
                      <a:pPr lvl="0">
                        <a:buFont typeface="Wingdings" pitchFamily="2" charset="2"/>
                        <a:buNone/>
                      </a:pPr>
                      <a:endParaRPr kumimoji="0" lang="ru-RU" sz="1800" kern="1200" dirty="0" smtClean="0">
                        <a:solidFill>
                          <a:schemeClr val="dk1"/>
                        </a:solidFill>
                        <a:latin typeface="+mn-lt"/>
                        <a:ea typeface="+mn-ea"/>
                        <a:cs typeface="+mn-cs"/>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639844">
                <a:tc>
                  <a:txBody>
                    <a:bodyPr/>
                    <a:lstStyle/>
                    <a:p>
                      <a:pPr algn="ctr">
                        <a:defRPr/>
                      </a:pPr>
                      <a:r>
                        <a:rPr lang="ru-RU" sz="1800" b="1" dirty="0" smtClean="0">
                          <a:solidFill>
                            <a:schemeClr val="bg1"/>
                          </a:solidFill>
                          <a:effectLst>
                            <a:outerShdw blurRad="38100" dist="38100" dir="2700000" algn="tl">
                              <a:srgbClr val="000000">
                                <a:alpha val="43137"/>
                              </a:srgbClr>
                            </a:outerShdw>
                          </a:effectLst>
                          <a:latin typeface="Book Antiqua" pitchFamily="18" charset="0"/>
                        </a:rPr>
                        <a:t>ПОДЗАКОННЫЕ НОРМАТИВНЫЕ АКТЫ </a:t>
                      </a:r>
                      <a:r>
                        <a:rPr lang="ru-RU" sz="1800" b="1" baseline="0" dirty="0" smtClean="0">
                          <a:solidFill>
                            <a:schemeClr val="bg1"/>
                          </a:solidFill>
                          <a:effectLst>
                            <a:outerShdw blurRad="38100" dist="38100" dir="2700000" algn="tl">
                              <a:srgbClr val="000000">
                                <a:alpha val="43137"/>
                              </a:srgbClr>
                            </a:outerShdw>
                          </a:effectLst>
                          <a:latin typeface="Book Antiqua" pitchFamily="18" charset="0"/>
                        </a:rPr>
                        <a:t> </a:t>
                      </a:r>
                      <a:r>
                        <a:rPr lang="ru-RU" sz="1800" b="1" dirty="0" smtClean="0">
                          <a:solidFill>
                            <a:schemeClr val="bg1"/>
                          </a:solidFill>
                          <a:effectLst>
                            <a:outerShdw blurRad="38100" dist="38100" dir="2700000" algn="tl">
                              <a:srgbClr val="000000">
                                <a:alpha val="43137"/>
                              </a:srgbClr>
                            </a:outerShdw>
                          </a:effectLst>
                          <a:latin typeface="Book Antiqua" pitchFamily="18" charset="0"/>
                        </a:rPr>
                        <a:t>В СИСТЕМЕ ЗДРАВООХРАНЕНИЯ</a:t>
                      </a:r>
                    </a:p>
                  </a:txBody>
                  <a:tcPr anchor="ctr">
                    <a:solidFill>
                      <a:srgbClr val="000066"/>
                    </a:solidFill>
                  </a:tcPr>
                </a:tc>
              </a:tr>
              <a:tr h="5938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bg1"/>
                          </a:solidFill>
                          <a:effectLst>
                            <a:outerShdw blurRad="38100" dist="38100" dir="2700000" algn="tl">
                              <a:srgbClr val="000000">
                                <a:alpha val="43137"/>
                              </a:srgbClr>
                            </a:outerShdw>
                          </a:effectLst>
                          <a:latin typeface="Book Antiqua" pitchFamily="18" charset="0"/>
                        </a:rPr>
                        <a:t>В</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ЕДОМСТВЕННЫ</a:t>
                      </a:r>
                      <a:r>
                        <a:rPr lang="ru-RU" sz="1800" b="1" dirty="0" smtClean="0">
                          <a:solidFill>
                            <a:schemeClr val="bg1"/>
                          </a:solidFill>
                          <a:effectLst>
                            <a:outerShdw blurRad="38100" dist="38100" dir="2700000" algn="tl">
                              <a:srgbClr val="000000">
                                <a:alpha val="43137"/>
                              </a:srgbClr>
                            </a:outerShdw>
                          </a:effectLst>
                          <a:latin typeface="Book Antiqua" pitchFamily="18" charset="0"/>
                        </a:rPr>
                        <a:t>Е</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 АКТ</a:t>
                      </a:r>
                      <a:r>
                        <a:rPr lang="ru-RU" sz="1800" b="1" dirty="0" smtClean="0">
                          <a:solidFill>
                            <a:schemeClr val="bg1"/>
                          </a:solidFill>
                          <a:effectLst>
                            <a:outerShdw blurRad="38100" dist="38100" dir="2700000" algn="tl">
                              <a:srgbClr val="000000">
                                <a:alpha val="43137"/>
                              </a:srgbClr>
                            </a:outerShdw>
                          </a:effectLst>
                          <a:latin typeface="Book Antiqua" pitchFamily="18" charset="0"/>
                        </a:rPr>
                        <a:t>Ы</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 ПРИКАЗ</a:t>
                      </a:r>
                      <a:r>
                        <a:rPr lang="ru-RU" sz="1800" b="1" dirty="0" smtClean="0">
                          <a:solidFill>
                            <a:schemeClr val="bg1"/>
                          </a:solidFill>
                          <a:effectLst>
                            <a:outerShdw blurRad="38100" dist="38100" dir="2700000" algn="tl">
                              <a:srgbClr val="000000">
                                <a:alpha val="43137"/>
                              </a:srgbClr>
                            </a:outerShdw>
                          </a:effectLst>
                          <a:latin typeface="Book Antiqua" pitchFamily="18" charset="0"/>
                        </a:rPr>
                        <a:t>Ы</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 ИНСТРУКЦИ</a:t>
                      </a:r>
                      <a:r>
                        <a:rPr lang="ru-RU" sz="1800" b="1" dirty="0" smtClean="0">
                          <a:solidFill>
                            <a:schemeClr val="bg1"/>
                          </a:solidFill>
                          <a:effectLst>
                            <a:outerShdw blurRad="38100" dist="38100" dir="2700000" algn="tl">
                              <a:srgbClr val="000000">
                                <a:alpha val="43137"/>
                              </a:srgbClr>
                            </a:outerShdw>
                          </a:effectLst>
                          <a:latin typeface="Book Antiqua" pitchFamily="18" charset="0"/>
                        </a:rPr>
                        <a:t>И</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 МЕТОДИЧЕСКИ</a:t>
                      </a:r>
                      <a:r>
                        <a:rPr lang="ru-RU" sz="1800" b="1" dirty="0" smtClean="0">
                          <a:solidFill>
                            <a:schemeClr val="bg1"/>
                          </a:solidFill>
                          <a:effectLst>
                            <a:outerShdw blurRad="38100" dist="38100" dir="2700000" algn="tl">
                              <a:srgbClr val="000000">
                                <a:alpha val="43137"/>
                              </a:srgbClr>
                            </a:outerShdw>
                          </a:effectLst>
                          <a:latin typeface="Book Antiqua" pitchFamily="18" charset="0"/>
                        </a:rPr>
                        <a:t>Е Р</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ЕКОМЕНДАЦИ</a:t>
                      </a:r>
                      <a:r>
                        <a:rPr lang="ru-RU" sz="1800" b="1" dirty="0" smtClean="0">
                          <a:solidFill>
                            <a:schemeClr val="bg1"/>
                          </a:solidFill>
                          <a:effectLst>
                            <a:outerShdw blurRad="38100" dist="38100" dir="2700000" algn="tl">
                              <a:srgbClr val="000000">
                                <a:alpha val="43137"/>
                              </a:srgbClr>
                            </a:outerShdw>
                          </a:effectLst>
                          <a:latin typeface="Book Antiqua" pitchFamily="18" charset="0"/>
                        </a:rPr>
                        <a:t>И</a:t>
                      </a:r>
                    </a:p>
                  </a:txBody>
                  <a:tcPr marT="0" marB="0" anchor="ctr">
                    <a:solidFill>
                      <a:schemeClr val="bg2">
                        <a:lumMod val="75000"/>
                      </a:schemeClr>
                    </a:solidFill>
                  </a:tcPr>
                </a:tc>
              </a:tr>
              <a:tr h="5624312">
                <a:tc>
                  <a:txBody>
                    <a:bodyPr/>
                    <a:lstStyle/>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kumimoji="0" lang="ru-RU" sz="1600" b="0" kern="1200" dirty="0" smtClean="0">
                        <a:solidFill>
                          <a:schemeClr val="dk1"/>
                        </a:solidFill>
                        <a:latin typeface="Book Antiqua" pitchFamily="18" charset="0"/>
                        <a:ea typeface="+mn-ea"/>
                        <a:cs typeface="+mn-cs"/>
                      </a:endParaRPr>
                    </a:p>
                    <a:p>
                      <a:pPr>
                        <a:buFont typeface="Wingdings" pitchFamily="2" charset="2"/>
                        <a:buChar char="§"/>
                      </a:pPr>
                      <a:r>
                        <a:rPr kumimoji="0" lang="ru-RU" sz="1600" b="0" kern="1200" dirty="0" smtClean="0">
                          <a:solidFill>
                            <a:schemeClr val="dk1"/>
                          </a:solidFill>
                          <a:latin typeface="Book Antiqua" pitchFamily="18" charset="0"/>
                          <a:ea typeface="+mn-ea"/>
                          <a:cs typeface="+mn-cs"/>
                        </a:rPr>
                        <a:t> </a:t>
                      </a:r>
                      <a:r>
                        <a:rPr kumimoji="0" lang="ru-RU" sz="1600" b="1" kern="1200" baseline="0" dirty="0" smtClean="0">
                          <a:solidFill>
                            <a:schemeClr val="dk1"/>
                          </a:solidFill>
                          <a:latin typeface="Book Antiqua" pitchFamily="18" charset="0"/>
                          <a:ea typeface="+mn-ea"/>
                          <a:cs typeface="+mn-cs"/>
                        </a:rPr>
                        <a:t>Приказ Министерства здравоохранения РФ от 21 декабря 2012 г. N 1342н</a:t>
                      </a:r>
                      <a:br>
                        <a:rPr kumimoji="0" lang="ru-RU" sz="1600" b="1" kern="1200" baseline="0" dirty="0" smtClean="0">
                          <a:solidFill>
                            <a:schemeClr val="dk1"/>
                          </a:solidFill>
                          <a:latin typeface="Book Antiqua" pitchFamily="18" charset="0"/>
                          <a:ea typeface="+mn-ea"/>
                          <a:cs typeface="+mn-cs"/>
                        </a:rPr>
                      </a:br>
                      <a:r>
                        <a:rPr kumimoji="0" lang="ru-RU" sz="1600" b="1" kern="1200" baseline="0" dirty="0" smtClean="0">
                          <a:solidFill>
                            <a:schemeClr val="dk1"/>
                          </a:solidFill>
                          <a:latin typeface="Book Antiqua" pitchFamily="18" charset="0"/>
                          <a:ea typeface="+mn-ea"/>
                          <a:cs typeface="+mn-cs"/>
                        </a:rPr>
                        <a:t>"Об утверждении Порядка выбора гражданином медицинской организации (за исключением случаев оказания скорой медицинской помощи) за пределами территории субъекта Российской Федерации, в котором проживает гражданин, при оказании ему медицинской помощи в рамках программы государственных гарантий бесплатного оказания медицинской помощи"</a:t>
                      </a:r>
                    </a:p>
                    <a:p>
                      <a:pPr marL="0" marR="0" lvl="0" indent="0" algn="just"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ru-RU" sz="1600" b="0" kern="1200" dirty="0" smtClean="0">
                        <a:solidFill>
                          <a:schemeClr val="dk1"/>
                        </a:solidFill>
                        <a:latin typeface="Book Antiqua" pitchFamily="18" charset="0"/>
                        <a:ea typeface="+mn-ea"/>
                        <a:cs typeface="+mn-cs"/>
                      </a:endParaRPr>
                    </a:p>
                    <a:p>
                      <a:pPr lvl="0" algn="just">
                        <a:buFont typeface="Wingdings" pitchFamily="2" charset="2"/>
                        <a:buChar char="§"/>
                      </a:pPr>
                      <a:r>
                        <a:rPr kumimoji="0" lang="ru-RU" sz="1600" b="0" kern="1200" dirty="0" smtClean="0">
                          <a:solidFill>
                            <a:schemeClr val="dk1"/>
                          </a:solidFill>
                          <a:latin typeface="Book Antiqua" pitchFamily="18" charset="0"/>
                          <a:ea typeface="+mn-ea"/>
                          <a:cs typeface="+mn-cs"/>
                        </a:rPr>
                        <a:t> Приказ Министерства здравоохранения и социального развития РФ от 26 апреля 2012 г. N 407н "Об утверждении Порядка содействия руководителем медицинской организации (ее подразделения) выбору пациентом врача в случае требования пациента о замене лечащего врача"</a:t>
                      </a:r>
                    </a:p>
                    <a:p>
                      <a:pPr lvl="0" algn="just">
                        <a:buFont typeface="Wingdings" pitchFamily="2" charset="2"/>
                        <a:buChar char="§"/>
                      </a:pPr>
                      <a:endParaRPr kumimoji="0" lang="ru-RU" sz="1600" b="0" kern="1200" dirty="0" smtClean="0">
                        <a:solidFill>
                          <a:schemeClr val="dk1"/>
                        </a:solidFill>
                        <a:latin typeface="Book Antiqua" pitchFamily="18" charset="0"/>
                        <a:ea typeface="+mn-ea"/>
                        <a:cs typeface="+mn-cs"/>
                      </a:endParaRPr>
                    </a:p>
                    <a:p>
                      <a:pPr lvl="0" algn="just">
                        <a:buFont typeface="Wingdings" pitchFamily="2" charset="2"/>
                        <a:buChar char="§"/>
                      </a:pPr>
                      <a:r>
                        <a:rPr kumimoji="0" lang="ru-RU" sz="1600" b="0" kern="1200" dirty="0" smtClean="0">
                          <a:solidFill>
                            <a:schemeClr val="dk1"/>
                          </a:solidFill>
                          <a:latin typeface="Book Antiqua" pitchFamily="18" charset="0"/>
                          <a:ea typeface="+mn-ea"/>
                          <a:cs typeface="+mn-cs"/>
                        </a:rPr>
                        <a:t> Приказ Министерства здравоохранения и социального развития РФ от 17 мая 2012 г. N 565н "Об утверждении Порядка информирования медицинскими организациями органов внутренних дел о поступлении пациентов, в отношении которых имеются достаточные основания полагать, что вред их здоровью причинен в результате противоправных действий"</a:t>
                      </a:r>
                    </a:p>
                    <a:p>
                      <a:pPr marL="0" marR="0" lvl="0" indent="0" algn="l"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ru-RU" sz="1500" kern="1200" dirty="0" smtClean="0">
                        <a:solidFill>
                          <a:schemeClr val="tx1"/>
                        </a:solidFill>
                        <a:latin typeface="Book Antiqua" pitchFamily="18" charset="0"/>
                        <a:ea typeface="+mn-ea"/>
                        <a:cs typeface="+mn-cs"/>
                      </a:endParaRPr>
                    </a:p>
                    <a:p>
                      <a:pPr lvl="0">
                        <a:buFont typeface="Wingdings" pitchFamily="2" charset="2"/>
                        <a:buChar char="§"/>
                      </a:pPr>
                      <a:endParaRPr kumimoji="0" lang="ru-RU" sz="1500" kern="1200" dirty="0" smtClean="0">
                        <a:solidFill>
                          <a:schemeClr val="tx1"/>
                        </a:solidFill>
                        <a:latin typeface="Book Antiqua" pitchFamily="18" charset="0"/>
                        <a:ea typeface="+mn-ea"/>
                        <a:cs typeface="+mn-cs"/>
                      </a:endParaRPr>
                    </a:p>
                    <a:p>
                      <a:pPr lvl="0">
                        <a:buFont typeface="Wingdings" pitchFamily="2" charset="2"/>
                        <a:buNone/>
                      </a:pPr>
                      <a:endParaRPr kumimoji="0" lang="ru-RU" sz="1800" kern="1200" dirty="0" smtClean="0">
                        <a:solidFill>
                          <a:schemeClr val="dk1"/>
                        </a:solidFill>
                        <a:latin typeface="+mn-lt"/>
                        <a:ea typeface="+mn-ea"/>
                        <a:cs typeface="+mn-cs"/>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7999"/>
        </p:xfrm>
        <a:graphic>
          <a:graphicData uri="http://schemas.openxmlformats.org/drawingml/2006/table">
            <a:tbl>
              <a:tblPr firstRow="1" bandRow="1">
                <a:tableStyleId>{5C22544A-7EE6-4342-B048-85BDC9FD1C3A}</a:tableStyleId>
              </a:tblPr>
              <a:tblGrid>
                <a:gridCol w="9144000"/>
              </a:tblGrid>
              <a:tr h="673394">
                <a:tc>
                  <a:txBody>
                    <a:bodyPr/>
                    <a:lstStyle/>
                    <a:p>
                      <a:pPr algn="ctr">
                        <a:defRPr/>
                      </a:pPr>
                      <a:r>
                        <a:rPr lang="ru-RU" sz="1800" b="1" dirty="0" smtClean="0">
                          <a:solidFill>
                            <a:schemeClr val="bg1"/>
                          </a:solidFill>
                          <a:effectLst>
                            <a:outerShdw blurRad="38100" dist="38100" dir="2700000" algn="tl">
                              <a:srgbClr val="000000">
                                <a:alpha val="43137"/>
                              </a:srgbClr>
                            </a:outerShdw>
                          </a:effectLst>
                          <a:latin typeface="Book Antiqua" pitchFamily="18" charset="0"/>
                        </a:rPr>
                        <a:t>ПОДЗАКОННЫЕ НОРМАТИВНЫЕ АКТЫ </a:t>
                      </a:r>
                      <a:r>
                        <a:rPr lang="ru-RU" sz="1800" b="1" baseline="0" dirty="0" smtClean="0">
                          <a:solidFill>
                            <a:schemeClr val="bg1"/>
                          </a:solidFill>
                          <a:effectLst>
                            <a:outerShdw blurRad="38100" dist="38100" dir="2700000" algn="tl">
                              <a:srgbClr val="000000">
                                <a:alpha val="43137"/>
                              </a:srgbClr>
                            </a:outerShdw>
                          </a:effectLst>
                          <a:latin typeface="Book Antiqua" pitchFamily="18" charset="0"/>
                        </a:rPr>
                        <a:t> </a:t>
                      </a:r>
                      <a:r>
                        <a:rPr lang="ru-RU" sz="1800" b="1" dirty="0" smtClean="0">
                          <a:solidFill>
                            <a:schemeClr val="bg1"/>
                          </a:solidFill>
                          <a:effectLst>
                            <a:outerShdw blurRad="38100" dist="38100" dir="2700000" algn="tl">
                              <a:srgbClr val="000000">
                                <a:alpha val="43137"/>
                              </a:srgbClr>
                            </a:outerShdw>
                          </a:effectLst>
                          <a:latin typeface="Book Antiqua" pitchFamily="18" charset="0"/>
                        </a:rPr>
                        <a:t>В СИСТЕМЕ ЗДРАВООХРАНЕНИЯ</a:t>
                      </a:r>
                    </a:p>
                  </a:txBody>
                  <a:tcPr anchor="ctr">
                    <a:solidFill>
                      <a:srgbClr val="000066"/>
                    </a:solidFill>
                  </a:tcPr>
                </a:tc>
              </a:tr>
              <a:tr h="6249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bg1"/>
                          </a:solidFill>
                          <a:effectLst>
                            <a:outerShdw blurRad="38100" dist="38100" dir="2700000" algn="tl">
                              <a:srgbClr val="000000">
                                <a:alpha val="43137"/>
                              </a:srgbClr>
                            </a:outerShdw>
                          </a:effectLst>
                          <a:latin typeface="Book Antiqua" pitchFamily="18" charset="0"/>
                        </a:rPr>
                        <a:t>В</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ЕДОМСТВЕННЫ</a:t>
                      </a:r>
                      <a:r>
                        <a:rPr lang="ru-RU" sz="1800" b="1" dirty="0" smtClean="0">
                          <a:solidFill>
                            <a:schemeClr val="bg1"/>
                          </a:solidFill>
                          <a:effectLst>
                            <a:outerShdw blurRad="38100" dist="38100" dir="2700000" algn="tl">
                              <a:srgbClr val="000000">
                                <a:alpha val="43137"/>
                              </a:srgbClr>
                            </a:outerShdw>
                          </a:effectLst>
                          <a:latin typeface="Book Antiqua" pitchFamily="18" charset="0"/>
                        </a:rPr>
                        <a:t>Е</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 АКТ</a:t>
                      </a:r>
                      <a:r>
                        <a:rPr lang="ru-RU" sz="1800" b="1" dirty="0" smtClean="0">
                          <a:solidFill>
                            <a:schemeClr val="bg1"/>
                          </a:solidFill>
                          <a:effectLst>
                            <a:outerShdw blurRad="38100" dist="38100" dir="2700000" algn="tl">
                              <a:srgbClr val="000000">
                                <a:alpha val="43137"/>
                              </a:srgbClr>
                            </a:outerShdw>
                          </a:effectLst>
                          <a:latin typeface="Book Antiqua" pitchFamily="18" charset="0"/>
                        </a:rPr>
                        <a:t>Ы</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 ПРИКАЗ</a:t>
                      </a:r>
                      <a:r>
                        <a:rPr lang="ru-RU" sz="1800" b="1" dirty="0" smtClean="0">
                          <a:solidFill>
                            <a:schemeClr val="bg1"/>
                          </a:solidFill>
                          <a:effectLst>
                            <a:outerShdw blurRad="38100" dist="38100" dir="2700000" algn="tl">
                              <a:srgbClr val="000000">
                                <a:alpha val="43137"/>
                              </a:srgbClr>
                            </a:outerShdw>
                          </a:effectLst>
                          <a:latin typeface="Book Antiqua" pitchFamily="18" charset="0"/>
                        </a:rPr>
                        <a:t>Ы</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 ИНСТРУКЦИ</a:t>
                      </a:r>
                      <a:r>
                        <a:rPr lang="ru-RU" sz="1800" b="1" dirty="0" smtClean="0">
                          <a:solidFill>
                            <a:schemeClr val="bg1"/>
                          </a:solidFill>
                          <a:effectLst>
                            <a:outerShdw blurRad="38100" dist="38100" dir="2700000" algn="tl">
                              <a:srgbClr val="000000">
                                <a:alpha val="43137"/>
                              </a:srgbClr>
                            </a:outerShdw>
                          </a:effectLst>
                          <a:latin typeface="Book Antiqua" pitchFamily="18" charset="0"/>
                        </a:rPr>
                        <a:t>И</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 МЕТОДИЧЕСКИ</a:t>
                      </a:r>
                      <a:r>
                        <a:rPr lang="ru-RU" sz="1800" b="1" dirty="0" smtClean="0">
                          <a:solidFill>
                            <a:schemeClr val="bg1"/>
                          </a:solidFill>
                          <a:effectLst>
                            <a:outerShdw blurRad="38100" dist="38100" dir="2700000" algn="tl">
                              <a:srgbClr val="000000">
                                <a:alpha val="43137"/>
                              </a:srgbClr>
                            </a:outerShdw>
                          </a:effectLst>
                          <a:latin typeface="Book Antiqua" pitchFamily="18" charset="0"/>
                        </a:rPr>
                        <a:t>Е Р</a:t>
                      </a:r>
                      <a:r>
                        <a:rPr lang="ru-RU" sz="18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ЕКОМЕНДАЦИ</a:t>
                      </a:r>
                      <a:r>
                        <a:rPr lang="ru-RU" sz="1800" b="1" dirty="0" smtClean="0">
                          <a:solidFill>
                            <a:schemeClr val="bg1"/>
                          </a:solidFill>
                          <a:effectLst>
                            <a:outerShdw blurRad="38100" dist="38100" dir="2700000" algn="tl">
                              <a:srgbClr val="000000">
                                <a:alpha val="43137"/>
                              </a:srgbClr>
                            </a:outerShdw>
                          </a:effectLst>
                          <a:latin typeface="Book Antiqua" pitchFamily="18" charset="0"/>
                        </a:rPr>
                        <a:t>И</a:t>
                      </a:r>
                    </a:p>
                  </a:txBody>
                  <a:tcPr marT="0" marB="0" anchor="ctr">
                    <a:solidFill>
                      <a:schemeClr val="bg2">
                        <a:lumMod val="75000"/>
                      </a:schemeClr>
                    </a:solidFill>
                  </a:tcPr>
                </a:tc>
              </a:tr>
              <a:tr h="5559624">
                <a:tc>
                  <a:txBody>
                    <a:bodyPr/>
                    <a:lstStyle/>
                    <a:p>
                      <a:pPr lvl="0">
                        <a:buFont typeface="Wingdings" pitchFamily="2" charset="2"/>
                        <a:buNone/>
                      </a:pPr>
                      <a:endParaRPr kumimoji="0" lang="ru-RU" sz="1500" kern="1200" dirty="0" smtClean="0">
                        <a:solidFill>
                          <a:schemeClr val="dk1"/>
                        </a:solidFill>
                        <a:latin typeface="Book Antiqua" pitchFamily="18" charset="0"/>
                        <a:ea typeface="+mn-ea"/>
                        <a:cs typeface="+mn-cs"/>
                      </a:endParaRPr>
                    </a:p>
                    <a:p>
                      <a:pPr lvl="0" algn="just">
                        <a:buFont typeface="Wingdings" pitchFamily="2" charset="2"/>
                        <a:buChar char="§"/>
                      </a:pPr>
                      <a:r>
                        <a:rPr kumimoji="0" lang="ru-RU" sz="1600" b="1" kern="1200" dirty="0" smtClean="0">
                          <a:solidFill>
                            <a:schemeClr val="dk1"/>
                          </a:solidFill>
                          <a:latin typeface="Book Antiqua" pitchFamily="18" charset="0"/>
                          <a:ea typeface="+mn-ea"/>
                          <a:cs typeface="+mn-cs"/>
                        </a:rPr>
                        <a:t>Приказ Минздрава России от 20 декабря 2012 г. № 1175н «Об утверждении порядка назначения и выписывания лекарственных препаратов, а также форм рецептурных бланков на лекарственные препараты, порядка оформления указанных бланков, их учета и хранения»</a:t>
                      </a:r>
                    </a:p>
                    <a:p>
                      <a:pPr lvl="0" algn="just">
                        <a:buFont typeface="Wingdings" pitchFamily="2" charset="2"/>
                        <a:buNone/>
                      </a:pPr>
                      <a:endParaRPr kumimoji="0" lang="ru-RU" sz="1600" b="0" kern="1200" dirty="0" smtClean="0">
                        <a:solidFill>
                          <a:schemeClr val="dk1"/>
                        </a:solidFill>
                        <a:latin typeface="Book Antiqua" pitchFamily="18" charset="0"/>
                        <a:ea typeface="+mn-ea"/>
                        <a:cs typeface="+mn-cs"/>
                      </a:endParaRPr>
                    </a:p>
                    <a:p>
                      <a:pPr lvl="0" algn="just">
                        <a:buFont typeface="Wingdings" pitchFamily="2" charset="2"/>
                        <a:buChar char="§"/>
                      </a:pPr>
                      <a:r>
                        <a:rPr kumimoji="0" lang="ru-RU" sz="1600" b="0" kern="1200" dirty="0" smtClean="0">
                          <a:solidFill>
                            <a:schemeClr val="dk1"/>
                          </a:solidFill>
                          <a:latin typeface="Book Antiqua" pitchFamily="18" charset="0"/>
                          <a:ea typeface="+mn-ea"/>
                          <a:cs typeface="+mn-cs"/>
                        </a:rPr>
                        <a:t> </a:t>
                      </a:r>
                      <a:r>
                        <a:rPr kumimoji="0" lang="ru-RU" sz="1600" b="1" kern="1200" dirty="0" smtClean="0">
                          <a:solidFill>
                            <a:schemeClr val="dk1"/>
                          </a:solidFill>
                          <a:latin typeface="Book Antiqua" pitchFamily="18" charset="0"/>
                          <a:ea typeface="+mn-ea"/>
                          <a:cs typeface="+mn-cs"/>
                        </a:rPr>
                        <a:t>Приказ Минздрава России от 22.10.2012 N 428н "Об утверждении Административного регламента Министерства здравоохранения Российской Федерации по предоставлению государственной услуги по государственной регистрации лекарственных препаратов для медицинского применения"  </a:t>
                      </a:r>
                    </a:p>
                    <a:p>
                      <a:pPr lvl="0" algn="just">
                        <a:buFont typeface="Wingdings" pitchFamily="2" charset="2"/>
                        <a:buNone/>
                      </a:pPr>
                      <a:endParaRPr kumimoji="0" lang="ru-RU" sz="1600" b="1" kern="1200" dirty="0" smtClean="0">
                        <a:solidFill>
                          <a:schemeClr val="dk1"/>
                        </a:solidFill>
                        <a:latin typeface="Book Antiqua" pitchFamily="18" charset="0"/>
                        <a:ea typeface="+mn-ea"/>
                        <a:cs typeface="+mn-cs"/>
                      </a:endParaRPr>
                    </a:p>
                    <a:p>
                      <a:pPr lvl="0" algn="just">
                        <a:buFont typeface="Wingdings" pitchFamily="2" charset="2"/>
                        <a:buNone/>
                      </a:pPr>
                      <a:endParaRPr kumimoji="0" lang="ru-RU" sz="1600" b="0" kern="1200" dirty="0" smtClean="0">
                        <a:solidFill>
                          <a:schemeClr val="dk1"/>
                        </a:solidFill>
                        <a:latin typeface="Book Antiqua" pitchFamily="18"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Wingdings" pitchFamily="2" charset="2"/>
                        <a:buChar char="§"/>
                        <a:tabLst/>
                        <a:defRPr/>
                      </a:pPr>
                      <a:r>
                        <a:rPr lang="ru-RU" sz="1600" dirty="0" smtClean="0">
                          <a:solidFill>
                            <a:schemeClr val="tx1"/>
                          </a:solidFill>
                          <a:latin typeface="Book Antiqua" pitchFamily="18" charset="0"/>
                          <a:cs typeface="Times New Roman" pitchFamily="18" charset="0"/>
                        </a:rPr>
                        <a:t> Приказ Минздрава России от 21.12.2012 N 1340н "Об утверждении порядка организации и проведения ведомственного контроля качества и безопасности медицинской деятельности"</a:t>
                      </a:r>
                      <a:endParaRPr kumimoji="0" lang="ru-RU" sz="1600" b="0" kern="1200" dirty="0" smtClean="0">
                        <a:solidFill>
                          <a:schemeClr val="dk1"/>
                        </a:solidFill>
                        <a:latin typeface="Book Antiqua" pitchFamily="18" charset="0"/>
                        <a:ea typeface="+mn-ea"/>
                        <a:cs typeface="+mn-cs"/>
                      </a:endParaRPr>
                    </a:p>
                    <a:p>
                      <a:pPr lvl="0" algn="just">
                        <a:buFont typeface="Wingdings" pitchFamily="2" charset="2"/>
                        <a:buChar char="§"/>
                      </a:pPr>
                      <a:endParaRPr kumimoji="0" lang="ru-RU" sz="1600" b="0" kern="1200" dirty="0" smtClean="0">
                        <a:solidFill>
                          <a:schemeClr val="dk1"/>
                        </a:solidFill>
                        <a:latin typeface="Book Antiqua" pitchFamily="18" charset="0"/>
                        <a:ea typeface="+mn-ea"/>
                        <a:cs typeface="+mn-cs"/>
                      </a:endParaRPr>
                    </a:p>
                    <a:p>
                      <a:pPr algn="just">
                        <a:buFont typeface="Wingdings" pitchFamily="2" charset="2"/>
                        <a:buChar char="§"/>
                      </a:pPr>
                      <a:r>
                        <a:rPr kumimoji="0" lang="ru-RU" sz="1600" b="0" kern="1200" dirty="0" smtClean="0">
                          <a:solidFill>
                            <a:schemeClr val="dk1"/>
                          </a:solidFill>
                          <a:latin typeface="Book Antiqua" pitchFamily="18" charset="0"/>
                          <a:ea typeface="+mn-ea"/>
                          <a:cs typeface="+mn-cs"/>
                        </a:rPr>
                        <a:t> Приказ Минздрава России от 21.12.2012 N 1350н "Об утверждении Положения о Комиссии Министерства здравоохранения Российской Федерации по урегулированию конфликта интересов при осуществлении медицинской деятельности и фармацевтической деятельности"</a:t>
                      </a:r>
                      <a:endParaRPr kumimoji="0" lang="ru-RU" sz="1600" b="0" kern="1200" dirty="0">
                        <a:solidFill>
                          <a:schemeClr val="dk1"/>
                        </a:solidFill>
                        <a:latin typeface="Book Antiqua" pitchFamily="18" charset="0"/>
                        <a:ea typeface="+mn-ea"/>
                        <a:cs typeface="+mn-cs"/>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7999"/>
        </p:xfrm>
        <a:graphic>
          <a:graphicData uri="http://schemas.openxmlformats.org/drawingml/2006/table">
            <a:tbl>
              <a:tblPr firstRow="1" bandRow="1">
                <a:tableStyleId>{5C22544A-7EE6-4342-B048-85BDC9FD1C3A}</a:tableStyleId>
              </a:tblPr>
              <a:tblGrid>
                <a:gridCol w="9144000"/>
              </a:tblGrid>
              <a:tr h="889403">
                <a:tc>
                  <a:txBody>
                    <a:bodyPr/>
                    <a:lstStyle/>
                    <a:p>
                      <a:pPr algn="ctr">
                        <a:defRPr/>
                      </a:pPr>
                      <a:r>
                        <a:rPr lang="ru-RU" sz="2400" b="1" dirty="0" smtClean="0">
                          <a:solidFill>
                            <a:schemeClr val="bg1"/>
                          </a:solidFill>
                          <a:effectLst>
                            <a:outerShdw blurRad="38100" dist="38100" dir="2700000" algn="tl">
                              <a:srgbClr val="000000">
                                <a:alpha val="43137"/>
                              </a:srgbClr>
                            </a:outerShdw>
                          </a:effectLst>
                          <a:latin typeface="Bookman Old Style" pitchFamily="18" charset="0"/>
                        </a:rPr>
                        <a:t>РЕГИОНАЛЬНОЕ ЗАКОНОДАТЕЛЬСТВО</a:t>
                      </a:r>
                      <a:endParaRPr lang="ru-RU" sz="2400" b="1" dirty="0" smtClean="0">
                        <a:solidFill>
                          <a:schemeClr val="bg1"/>
                        </a:solidFill>
                        <a:effectLst>
                          <a:outerShdw blurRad="38100" dist="38100" dir="2700000" algn="tl">
                            <a:srgbClr val="000000">
                              <a:alpha val="43137"/>
                            </a:srgbClr>
                          </a:outerShdw>
                        </a:effectLst>
                        <a:latin typeface="Book Antiqua" pitchFamily="18" charset="0"/>
                      </a:endParaRPr>
                    </a:p>
                  </a:txBody>
                  <a:tcPr anchor="ctr">
                    <a:solidFill>
                      <a:srgbClr val="000066"/>
                    </a:solidFill>
                  </a:tcPr>
                </a:tc>
              </a:tr>
              <a:tr h="7085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dirty="0" smtClean="0">
                          <a:solidFill>
                            <a:schemeClr val="bg1"/>
                          </a:solidFill>
                          <a:effectLst>
                            <a:outerShdw blurRad="38100" dist="38100" dir="2700000" algn="tl">
                              <a:srgbClr val="000000">
                                <a:alpha val="43137"/>
                              </a:srgbClr>
                            </a:outerShdw>
                          </a:effectLst>
                          <a:latin typeface="Book Antiqua" pitchFamily="18" charset="0"/>
                        </a:rPr>
                        <a:t>Н</a:t>
                      </a:r>
                      <a:r>
                        <a:rPr lang="ru-RU" sz="20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ОРМАТИВНО-ПРАВОВЫ</a:t>
                      </a:r>
                      <a:r>
                        <a:rPr lang="ru-RU" sz="2000" b="1" dirty="0" smtClean="0">
                          <a:solidFill>
                            <a:schemeClr val="bg1"/>
                          </a:solidFill>
                          <a:effectLst>
                            <a:outerShdw blurRad="38100" dist="38100" dir="2700000" algn="tl">
                              <a:srgbClr val="000000">
                                <a:alpha val="43137"/>
                              </a:srgbClr>
                            </a:outerShdw>
                          </a:effectLst>
                          <a:latin typeface="Book Antiqua" pitchFamily="18" charset="0"/>
                        </a:rPr>
                        <a:t>Е</a:t>
                      </a:r>
                      <a:r>
                        <a:rPr lang="ru-RU" sz="20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 АКТ</a:t>
                      </a:r>
                      <a:r>
                        <a:rPr lang="ru-RU" sz="2000" b="1" dirty="0" smtClean="0">
                          <a:solidFill>
                            <a:schemeClr val="bg1"/>
                          </a:solidFill>
                          <a:effectLst>
                            <a:outerShdw blurRad="38100" dist="38100" dir="2700000" algn="tl">
                              <a:srgbClr val="000000">
                                <a:alpha val="43137"/>
                              </a:srgbClr>
                            </a:outerShdw>
                          </a:effectLst>
                          <a:latin typeface="Book Antiqua" pitchFamily="18" charset="0"/>
                        </a:rPr>
                        <a:t>Ы </a:t>
                      </a:r>
                      <a:r>
                        <a:rPr lang="ru-RU" sz="2000" b="1" dirty="0" smtClean="0">
                          <a:solidFill>
                            <a:schemeClr val="bg1"/>
                          </a:solidFill>
                          <a:effectLst>
                            <a:outerShdw blurRad="38100" dist="38100" dir="2700000" algn="tl">
                              <a:srgbClr val="000000">
                                <a:alpha val="43137"/>
                              </a:srgbClr>
                            </a:outerShdw>
                          </a:effectLst>
                          <a:latin typeface="Book Antiqua" pitchFamily="18" charset="0"/>
                          <a:cs typeface="Times New Roman" pitchFamily="18" charset="0"/>
                        </a:rPr>
                        <a:t>СУБЪЕКТОВ РФ </a:t>
                      </a:r>
                    </a:p>
                  </a:txBody>
                  <a:tcPr marT="0" marB="0" anchor="ctr">
                    <a:solidFill>
                      <a:schemeClr val="bg2">
                        <a:lumMod val="75000"/>
                      </a:schemeClr>
                    </a:solidFill>
                  </a:tcPr>
                </a:tc>
              </a:tr>
              <a:tr h="5260027">
                <a:tc>
                  <a:txBody>
                    <a:bodyPr/>
                    <a:lstStyle/>
                    <a:p>
                      <a:pPr marL="0" lvl="3">
                        <a:buClr>
                          <a:schemeClr val="tx1"/>
                        </a:buClr>
                        <a:buSzPct val="85000"/>
                        <a:buFont typeface="Wingdings" pitchFamily="2" charset="2"/>
                        <a:buNone/>
                        <a:defRPr/>
                      </a:pPr>
                      <a:endParaRPr kumimoji="0" lang="ru-RU" sz="1800" b="0" kern="1200" dirty="0" smtClean="0">
                        <a:solidFill>
                          <a:schemeClr val="dk1"/>
                        </a:solidFill>
                        <a:latin typeface="Book Antiqua" pitchFamily="18" charset="0"/>
                        <a:ea typeface="+mn-ea"/>
                        <a:cs typeface="+mn-cs"/>
                      </a:endParaRPr>
                    </a:p>
                    <a:p>
                      <a:pPr marL="0" lvl="3" algn="l">
                        <a:buClr>
                          <a:schemeClr val="tx1"/>
                        </a:buClr>
                        <a:buSzPct val="85000"/>
                        <a:buFont typeface="Wingdings" pitchFamily="2" charset="2"/>
                        <a:buChar char="§"/>
                        <a:defRPr/>
                      </a:pPr>
                      <a:r>
                        <a:rPr lang="ru-RU" sz="1800" dirty="0" smtClean="0">
                          <a:solidFill>
                            <a:schemeClr val="tx1"/>
                          </a:solidFill>
                          <a:latin typeface="Book Antiqua" pitchFamily="18" charset="0"/>
                        </a:rPr>
                        <a:t> </a:t>
                      </a:r>
                      <a:r>
                        <a:rPr lang="ru-RU" sz="1600" dirty="0" smtClean="0">
                          <a:solidFill>
                            <a:schemeClr val="tx1"/>
                          </a:solidFill>
                          <a:latin typeface="Book Antiqua" pitchFamily="18" charset="0"/>
                        </a:rPr>
                        <a:t>Закон г. Москвы от 17 марта 2010 г. N 7 "Об охране здоровья в городе Москве«</a:t>
                      </a:r>
                    </a:p>
                    <a:p>
                      <a:pPr marL="0" lvl="3" algn="l">
                        <a:buClr>
                          <a:schemeClr val="tx1"/>
                        </a:buClr>
                        <a:buSzPct val="85000"/>
                        <a:buFont typeface="Wingdings" pitchFamily="2" charset="2"/>
                        <a:buNone/>
                        <a:defRPr/>
                      </a:pPr>
                      <a:endParaRPr lang="ru-RU" sz="1600" dirty="0" smtClean="0">
                        <a:solidFill>
                          <a:schemeClr val="tx1"/>
                        </a:solidFill>
                        <a:latin typeface="Book Antiqua" pitchFamily="18" charset="0"/>
                        <a:cs typeface="Times New Roman" pitchFamily="18" charset="0"/>
                      </a:endParaRPr>
                    </a:p>
                    <a:p>
                      <a:pPr marL="0" lvl="3" algn="l">
                        <a:buClr>
                          <a:schemeClr val="tx1"/>
                        </a:buClr>
                        <a:buSzPct val="85000"/>
                        <a:buFont typeface="Wingdings" pitchFamily="2" charset="2"/>
                        <a:buChar char="§"/>
                        <a:defRPr/>
                      </a:pPr>
                      <a:r>
                        <a:rPr lang="ru-RU" sz="1600" dirty="0" smtClean="0">
                          <a:solidFill>
                            <a:schemeClr val="tx1"/>
                          </a:solidFill>
                          <a:latin typeface="Book Antiqua" pitchFamily="18" charset="0"/>
                          <a:cs typeface="Times New Roman" pitchFamily="18" charset="0"/>
                        </a:rPr>
                        <a:t> </a:t>
                      </a:r>
                      <a:r>
                        <a:rPr kumimoji="0" lang="ru-RU" sz="1600" kern="1200" dirty="0" smtClean="0">
                          <a:solidFill>
                            <a:schemeClr val="dk1"/>
                          </a:solidFill>
                          <a:latin typeface="Book Antiqua" pitchFamily="18" charset="0"/>
                          <a:ea typeface="+mn-ea"/>
                          <a:cs typeface="+mn-cs"/>
                        </a:rPr>
                        <a:t>Закон Чеченской Республики от 7 июня 2006 г. N 7-рз "Об охране здоровья населения Чеченской Республики" </a:t>
                      </a:r>
                    </a:p>
                    <a:p>
                      <a:pPr marL="0" lvl="3" algn="l">
                        <a:buClr>
                          <a:schemeClr val="tx1"/>
                        </a:buClr>
                        <a:buSzPct val="85000"/>
                        <a:buFont typeface="Wingdings" pitchFamily="2" charset="2"/>
                        <a:buChar char="§"/>
                        <a:defRPr/>
                      </a:pPr>
                      <a:endParaRPr lang="ru-RU" sz="1600" dirty="0" smtClean="0">
                        <a:solidFill>
                          <a:schemeClr val="tx1"/>
                        </a:solidFill>
                        <a:latin typeface="Book Antiqua" pitchFamily="18" charset="0"/>
                        <a:cs typeface="Times New Roman" pitchFamily="18" charset="0"/>
                      </a:endParaRPr>
                    </a:p>
                    <a:p>
                      <a:pPr marL="0" lvl="3" algn="l">
                        <a:buClr>
                          <a:schemeClr val="tx1"/>
                        </a:buClr>
                        <a:buSzPct val="85000"/>
                        <a:buFont typeface="Wingdings" pitchFamily="2" charset="2"/>
                        <a:buChar char="§"/>
                        <a:defRPr/>
                      </a:pPr>
                      <a:r>
                        <a:rPr lang="ru-RU" sz="1600" dirty="0" smtClean="0">
                          <a:solidFill>
                            <a:schemeClr val="tx1"/>
                          </a:solidFill>
                          <a:latin typeface="Book Antiqua" pitchFamily="18" charset="0"/>
                          <a:cs typeface="Times New Roman" pitchFamily="18" charset="0"/>
                        </a:rPr>
                        <a:t>Закон Московской</a:t>
                      </a:r>
                      <a:r>
                        <a:rPr lang="ru-RU" sz="1600" baseline="0" dirty="0" smtClean="0">
                          <a:solidFill>
                            <a:schemeClr val="tx1"/>
                          </a:solidFill>
                          <a:latin typeface="Book Antiqua" pitchFamily="18" charset="0"/>
                          <a:cs typeface="Times New Roman" pitchFamily="18" charset="0"/>
                        </a:rPr>
                        <a:t> области от  11 ноября 2005 г. № </a:t>
                      </a:r>
                      <a:r>
                        <a:rPr kumimoji="0" lang="ru-RU" sz="1600" kern="1200" dirty="0" smtClean="0">
                          <a:solidFill>
                            <a:schemeClr val="tx1"/>
                          </a:solidFill>
                          <a:latin typeface="Book Antiqua" pitchFamily="18" charset="0"/>
                          <a:ea typeface="+mn-ea"/>
                          <a:cs typeface="+mn-cs"/>
                        </a:rPr>
                        <a:t>N 240/2005-ОЗ </a:t>
                      </a:r>
                      <a:r>
                        <a:rPr lang="ru-RU" sz="1600" dirty="0" smtClean="0">
                          <a:solidFill>
                            <a:schemeClr val="tx1"/>
                          </a:solidFill>
                          <a:latin typeface="Book Antiqua" pitchFamily="18" charset="0"/>
                        </a:rPr>
                        <a:t>"</a:t>
                      </a:r>
                      <a:r>
                        <a:rPr kumimoji="0" lang="ru-RU" sz="1600" b="0" kern="1200" dirty="0" smtClean="0">
                          <a:solidFill>
                            <a:schemeClr val="tx1"/>
                          </a:solidFill>
                          <a:latin typeface="Book Antiqua" pitchFamily="18" charset="0"/>
                          <a:ea typeface="+mn-ea"/>
                          <a:cs typeface="+mn-cs"/>
                        </a:rPr>
                        <a:t>О здравоохранении в Московской области</a:t>
                      </a:r>
                      <a:r>
                        <a:rPr lang="ru-RU" sz="1600" b="0" dirty="0" smtClean="0">
                          <a:solidFill>
                            <a:schemeClr val="tx1"/>
                          </a:solidFill>
                          <a:latin typeface="Book Antiqua" pitchFamily="18" charset="0"/>
                        </a:rPr>
                        <a:t>"</a:t>
                      </a:r>
                      <a:endParaRPr kumimoji="0" lang="ru-RU" sz="1600" b="0" kern="1200" dirty="0" smtClean="0">
                        <a:solidFill>
                          <a:schemeClr val="tx1"/>
                        </a:solidFill>
                        <a:latin typeface="Book Antiqua" pitchFamily="18" charset="0"/>
                        <a:ea typeface="+mn-ea"/>
                        <a:cs typeface="+mn-cs"/>
                      </a:endParaRPr>
                    </a:p>
                    <a:p>
                      <a:pPr algn="l">
                        <a:buClr>
                          <a:schemeClr val="tx1"/>
                        </a:buClr>
                        <a:buSzPct val="85000"/>
                        <a:buFont typeface="Wingdings" pitchFamily="2" charset="2"/>
                        <a:buNone/>
                        <a:defRPr/>
                      </a:pPr>
                      <a:endParaRPr kumimoji="0" lang="ru-RU" sz="1600" kern="1200" dirty="0" smtClean="0">
                        <a:solidFill>
                          <a:schemeClr val="tx1"/>
                        </a:solidFill>
                        <a:latin typeface="Book Antiqua" pitchFamily="18" charset="0"/>
                        <a:ea typeface="+mn-ea"/>
                        <a:cs typeface="+mn-cs"/>
                      </a:endParaRPr>
                    </a:p>
                    <a:p>
                      <a:pPr algn="l">
                        <a:buFont typeface="Wingdings" pitchFamily="2" charset="2"/>
                        <a:buChar char="§"/>
                      </a:pPr>
                      <a:r>
                        <a:rPr lang="ru-RU" sz="1600" dirty="0" smtClean="0">
                          <a:solidFill>
                            <a:schemeClr val="tx1"/>
                          </a:solidFill>
                          <a:latin typeface="Book Antiqua" pitchFamily="18" charset="0"/>
                        </a:rPr>
                        <a:t> Областной закон</a:t>
                      </a:r>
                      <a:r>
                        <a:rPr lang="ru-RU" sz="1600" baseline="0" dirty="0" smtClean="0">
                          <a:solidFill>
                            <a:schemeClr val="tx1"/>
                          </a:solidFill>
                          <a:latin typeface="Book Antiqua" pitchFamily="18" charset="0"/>
                        </a:rPr>
                        <a:t> Ленинградской области от 27 сентября 2005 г. № 75-ОЗ </a:t>
                      </a:r>
                      <a:r>
                        <a:rPr lang="ru-RU" sz="1600" dirty="0" smtClean="0">
                          <a:solidFill>
                            <a:schemeClr val="tx1"/>
                          </a:solidFill>
                          <a:latin typeface="Book Antiqua" pitchFamily="18" charset="0"/>
                        </a:rPr>
                        <a:t>"О Здравоохранении Ленинградской области</a:t>
                      </a:r>
                      <a:r>
                        <a:rPr lang="ru-RU" sz="1600" b="0" dirty="0" smtClean="0">
                          <a:solidFill>
                            <a:schemeClr val="tx1"/>
                          </a:solidFill>
                          <a:latin typeface="Book Antiqua" pitchFamily="18" charset="0"/>
                        </a:rPr>
                        <a:t>"</a:t>
                      </a:r>
                      <a:endParaRPr lang="ru-RU" sz="1600" dirty="0" smtClean="0">
                        <a:solidFill>
                          <a:schemeClr val="tx1"/>
                        </a:solidFill>
                        <a:latin typeface="Book Antiqua" pitchFamily="18" charset="0"/>
                      </a:endParaRPr>
                    </a:p>
                    <a:p>
                      <a:pPr algn="l">
                        <a:buFont typeface="Wingdings" pitchFamily="2" charset="2"/>
                        <a:buChar char="§"/>
                      </a:pPr>
                      <a:endParaRPr lang="ru-RU" sz="1600" dirty="0" smtClean="0">
                        <a:solidFill>
                          <a:schemeClr val="tx1"/>
                        </a:solidFill>
                        <a:latin typeface="Book Antiqua" pitchFamily="18" charset="0"/>
                        <a:cs typeface="Times New Roman" pitchFamily="18" charset="0"/>
                      </a:endParaRPr>
                    </a:p>
                    <a:p>
                      <a:pPr algn="l">
                        <a:buFont typeface="Wingdings" pitchFamily="2" charset="2"/>
                        <a:buChar char="§"/>
                      </a:pPr>
                      <a:r>
                        <a:rPr lang="ru-RU" sz="1600" dirty="0" smtClean="0">
                          <a:solidFill>
                            <a:schemeClr val="tx1"/>
                          </a:solidFill>
                          <a:latin typeface="Book Antiqua" pitchFamily="18" charset="0"/>
                          <a:cs typeface="Times New Roman" pitchFamily="18" charset="0"/>
                        </a:rPr>
                        <a:t> Закон Томской области от 12 июля 2005 г. N 101-ОЗ "Об организации оказания специализированной (санитарно-авиационной) скорой медицинской помощи в Томской области" </a:t>
                      </a:r>
                    </a:p>
                    <a:p>
                      <a:pPr algn="l">
                        <a:buFont typeface="Wingdings" pitchFamily="2" charset="2"/>
                        <a:buNone/>
                      </a:pPr>
                      <a:endParaRPr lang="ru-RU" sz="1600" dirty="0" smtClean="0">
                        <a:solidFill>
                          <a:schemeClr val="tx1"/>
                        </a:solidFill>
                        <a:latin typeface="Book Antiqua" pitchFamily="18" charset="0"/>
                        <a:cs typeface="Times New Roman" pitchFamily="18" charset="0"/>
                      </a:endParaRPr>
                    </a:p>
                    <a:p>
                      <a:pPr algn="l">
                        <a:buFont typeface="Wingdings" pitchFamily="2" charset="2"/>
                        <a:buChar char="§"/>
                      </a:pPr>
                      <a:r>
                        <a:rPr kumimoji="0" lang="ru-RU" sz="1600" kern="1200" dirty="0" smtClean="0">
                          <a:solidFill>
                            <a:schemeClr val="dk1"/>
                          </a:solidFill>
                          <a:latin typeface="Book Antiqua" pitchFamily="18" charset="0"/>
                          <a:ea typeface="+mn-ea"/>
                          <a:cs typeface="+mn-cs"/>
                        </a:rPr>
                        <a:t> Закон Карачаево-Черкесской Республики от 15 апреля 2002 г. N 18-РЗ "О правах пациента" </a:t>
                      </a:r>
                      <a:endParaRPr kumimoji="0" lang="ru-RU" sz="1600" kern="1200" dirty="0" smtClean="0">
                        <a:solidFill>
                          <a:schemeClr val="tx1"/>
                        </a:solidFill>
                        <a:latin typeface="Book Antiqua" pitchFamily="18" charset="0"/>
                        <a:ea typeface="+mn-ea"/>
                        <a:cs typeface="+mn-cs"/>
                      </a:endParaRPr>
                    </a:p>
                    <a:p>
                      <a:pPr algn="l">
                        <a:buFont typeface="Wingdings" pitchFamily="2" charset="2"/>
                        <a:buChar char="§"/>
                      </a:pPr>
                      <a:endParaRPr lang="ru-RU" sz="1600" baseline="0" dirty="0" smtClean="0">
                        <a:solidFill>
                          <a:schemeClr val="tx1"/>
                        </a:solidFill>
                        <a:latin typeface="Book Antiqua" pitchFamily="18" charset="0"/>
                        <a:cs typeface="+mn-cs"/>
                      </a:endParaRPr>
                    </a:p>
                    <a:p>
                      <a:pPr algn="l">
                        <a:buFont typeface="Wingdings" pitchFamily="2" charset="2"/>
                        <a:buChar char="§"/>
                      </a:pPr>
                      <a:r>
                        <a:rPr lang="ru-RU" sz="1600" baseline="0" dirty="0" smtClean="0">
                          <a:solidFill>
                            <a:schemeClr val="tx1"/>
                          </a:solidFill>
                          <a:latin typeface="Book Antiqua" pitchFamily="18" charset="0"/>
                          <a:cs typeface="+mn-cs"/>
                        </a:rPr>
                        <a:t> </a:t>
                      </a:r>
                      <a:r>
                        <a:rPr lang="ru-RU" sz="1600" dirty="0" smtClean="0">
                          <a:solidFill>
                            <a:schemeClr val="tx1"/>
                          </a:solidFill>
                          <a:latin typeface="Book Antiqua" pitchFamily="18" charset="0"/>
                          <a:cs typeface="Times New Roman" pitchFamily="18" charset="0"/>
                        </a:rPr>
                        <a:t>Закон от 28 мая 2002 г. N 1405 "О частной медицинской деятельности в Республике Тыва"</a:t>
                      </a:r>
                      <a:r>
                        <a:rPr lang="ru-RU" sz="1600" dirty="0" smtClean="0">
                          <a:solidFill>
                            <a:schemeClr val="tx1"/>
                          </a:solidFill>
                          <a:latin typeface="Book Antiqua" pitchFamily="18" charset="0"/>
                        </a:rPr>
                        <a:t>  </a:t>
                      </a:r>
                    </a:p>
                    <a:p>
                      <a:pPr algn="just"/>
                      <a:endParaRPr lang="ru-RU" sz="1800" dirty="0" smtClean="0">
                        <a:latin typeface="Book Antiqua" pitchFamily="18" charset="0"/>
                        <a:cs typeface="Times New Roman"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646884">
                <a:tc>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 ЗДРАВООХРАНЕНИЯ</a:t>
                      </a:r>
                    </a:p>
                  </a:txBody>
                  <a:tcPr anchor="ctr">
                    <a:solidFill>
                      <a:srgbClr val="000066"/>
                    </a:solidFill>
                  </a:tcPr>
                </a:tc>
              </a:tr>
              <a:tr h="6386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txBody>
                  <a:tcPr marT="0" marB="0" anchor="ctr">
                    <a:solidFill>
                      <a:schemeClr val="accent3">
                        <a:lumMod val="95000"/>
                      </a:schemeClr>
                    </a:solidFill>
                  </a:tcPr>
                </a:tc>
              </a:tr>
              <a:tr h="5572503">
                <a:tc>
                  <a:txBody>
                    <a:bodyPr/>
                    <a:lstStyle/>
                    <a:p>
                      <a:pPr>
                        <a:spcBef>
                          <a:spcPts val="0"/>
                        </a:spcBef>
                        <a:buFont typeface="Wingdings" pitchFamily="2" charset="2"/>
                        <a:buChar char="ü"/>
                        <a:defRPr/>
                      </a:pPr>
                      <a:endParaRPr lang="ru-RU" sz="1400" dirty="0" smtClean="0">
                        <a:latin typeface="Book Antiqua" pitchFamily="18" charset="0"/>
                      </a:endParaRPr>
                    </a:p>
                    <a:p>
                      <a:pPr marL="0" indent="0">
                        <a:spcAft>
                          <a:spcPts val="0"/>
                        </a:spcAft>
                        <a:buFont typeface="Wingdings" pitchFamily="2" charset="2"/>
                        <a:buNone/>
                        <a:defRPr/>
                      </a:pPr>
                      <a:r>
                        <a:rPr lang="ru-RU" sz="1400" b="1" dirty="0" smtClean="0">
                          <a:solidFill>
                            <a:schemeClr val="tx1"/>
                          </a:solidFill>
                          <a:latin typeface="Book Antiqua" pitchFamily="18" charset="0"/>
                        </a:rPr>
                        <a:t>  </a:t>
                      </a:r>
                      <a:r>
                        <a:rPr lang="ru-RU" sz="1800" b="1" dirty="0" smtClean="0">
                          <a:solidFill>
                            <a:schemeClr val="tx1"/>
                          </a:solidFill>
                          <a:latin typeface="Book Antiqua" pitchFamily="18" charset="0"/>
                        </a:rPr>
                        <a:t>ТРУДОВОЙ КОДЕКС РФ</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от 30 декабря 2001 года № 197-ФЗ)</a:t>
                      </a:r>
                    </a:p>
                    <a:p>
                      <a:pPr marL="0" indent="0">
                        <a:spcAft>
                          <a:spcPts val="0"/>
                        </a:spcAft>
                        <a:buFont typeface="Wingdings" pitchFamily="2" charset="2"/>
                        <a:buNone/>
                        <a:defRPr/>
                      </a:pPr>
                      <a:endParaRPr lang="ru-RU" sz="1800" b="1" dirty="0" smtClean="0">
                        <a:latin typeface="Book Antiqua" pitchFamily="18" charset="0"/>
                      </a:endParaRPr>
                    </a:p>
                    <a:p>
                      <a:pPr marL="0" indent="432000">
                        <a:spcAft>
                          <a:spcPts val="0"/>
                        </a:spcAft>
                        <a:buClr>
                          <a:schemeClr val="tx1"/>
                        </a:buClr>
                        <a:buSzPct val="80000"/>
                        <a:buFont typeface="Wingdings" pitchFamily="2" charset="2"/>
                        <a:buChar char="Ø"/>
                        <a:defRPr/>
                      </a:pPr>
                      <a:r>
                        <a:rPr lang="ru-RU" sz="1800" dirty="0" smtClean="0">
                          <a:latin typeface="Book Antiqua" pitchFamily="18" charset="0"/>
                          <a:cs typeface="Times New Roman" pitchFamily="18" charset="0"/>
                        </a:rPr>
                        <a:t> Содержит нормы, регулирующие</a:t>
                      </a:r>
                      <a:r>
                        <a:rPr lang="ru-RU" sz="1800" dirty="0" smtClean="0">
                          <a:latin typeface="Book Antiqua" pitchFamily="18" charset="0"/>
                        </a:rPr>
                        <a:t> </a:t>
                      </a:r>
                      <a:r>
                        <a:rPr lang="ru-RU" sz="1800" dirty="0" smtClean="0">
                          <a:latin typeface="Book Antiqua" pitchFamily="18" charset="0"/>
                          <a:cs typeface="Times New Roman" pitchFamily="18" charset="0"/>
                        </a:rPr>
                        <a:t>взаимоотношения медицинского работника и организации</a:t>
                      </a:r>
                      <a:r>
                        <a:rPr lang="ru-RU" sz="1800" baseline="0" dirty="0" smtClean="0">
                          <a:latin typeface="Book Antiqua" pitchFamily="18" charset="0"/>
                          <a:cs typeface="Times New Roman" pitchFamily="18" charset="0"/>
                        </a:rPr>
                        <a:t> </a:t>
                      </a:r>
                      <a:r>
                        <a:rPr lang="ru-RU" sz="1800" dirty="0" smtClean="0">
                          <a:latin typeface="Book Antiqua" pitchFamily="18" charset="0"/>
                          <a:cs typeface="Times New Roman" pitchFamily="18" charset="0"/>
                        </a:rPr>
                        <a:t>при осуществлении трудовой функции</a:t>
                      </a:r>
                    </a:p>
                    <a:p>
                      <a:pPr marL="0" indent="432000">
                        <a:spcAft>
                          <a:spcPts val="0"/>
                        </a:spcAft>
                        <a:buClr>
                          <a:schemeClr val="tx1"/>
                        </a:buClr>
                        <a:buSzPct val="80000"/>
                        <a:buFont typeface="Wingdings" pitchFamily="2" charset="2"/>
                        <a:buChar char="Ø"/>
                        <a:defRPr/>
                      </a:pPr>
                      <a:endParaRPr lang="ru-RU" sz="1800" dirty="0" smtClean="0">
                        <a:latin typeface="Book Antiqua" pitchFamily="18" charset="0"/>
                      </a:endParaRPr>
                    </a:p>
                    <a:p>
                      <a:pPr marL="0" indent="432000">
                        <a:spcAft>
                          <a:spcPts val="0"/>
                        </a:spcAft>
                        <a:buClr>
                          <a:schemeClr val="tx1"/>
                        </a:buClr>
                        <a:buSzPct val="80000"/>
                        <a:buFont typeface="Wingdings" pitchFamily="2" charset="2"/>
                        <a:buChar char="Ø"/>
                        <a:defRPr/>
                      </a:pPr>
                      <a:r>
                        <a:rPr lang="ru-RU" sz="1800" dirty="0" smtClean="0">
                          <a:latin typeface="Book Antiqua" pitchFamily="18" charset="0"/>
                          <a:cs typeface="Times New Roman" pitchFamily="18" charset="0"/>
                        </a:rPr>
                        <a:t> Регулирует основания возникновения трудовых правоотношений</a:t>
                      </a:r>
                    </a:p>
                    <a:p>
                      <a:pPr marL="0" indent="432000">
                        <a:spcAft>
                          <a:spcPts val="0"/>
                        </a:spcAft>
                        <a:buClr>
                          <a:schemeClr val="tx1"/>
                        </a:buClr>
                        <a:buSzPct val="80000"/>
                        <a:buFont typeface="Wingdings" pitchFamily="2" charset="2"/>
                        <a:buChar char="Ø"/>
                        <a:defRPr/>
                      </a:pPr>
                      <a:endParaRPr lang="ru-RU" sz="1800" dirty="0" smtClean="0">
                        <a:latin typeface="Book Antiqua" pitchFamily="18" charset="0"/>
                      </a:endParaRPr>
                    </a:p>
                    <a:p>
                      <a:pPr marL="0" indent="432000">
                        <a:spcAft>
                          <a:spcPts val="0"/>
                        </a:spcAft>
                        <a:buClr>
                          <a:schemeClr val="tx1"/>
                        </a:buClr>
                        <a:buSzPct val="80000"/>
                        <a:buFont typeface="Wingdings" pitchFamily="2" charset="2"/>
                        <a:buChar char="Ø"/>
                        <a:defRPr/>
                      </a:pPr>
                      <a:r>
                        <a:rPr lang="ru-RU" sz="1800" dirty="0" smtClean="0">
                          <a:latin typeface="Book Antiqua" pitchFamily="18" charset="0"/>
                          <a:cs typeface="Times New Roman" pitchFamily="18" charset="0"/>
                        </a:rPr>
                        <a:t> Устанавливает порядок заключения, изменения и прекращения трудового договора </a:t>
                      </a:r>
                    </a:p>
                    <a:p>
                      <a:pPr marL="0" indent="432000">
                        <a:spcAft>
                          <a:spcPts val="0"/>
                        </a:spcAft>
                        <a:buClr>
                          <a:schemeClr val="tx1"/>
                        </a:buClr>
                        <a:buSzPct val="80000"/>
                        <a:buFont typeface="Wingdings" pitchFamily="2" charset="2"/>
                        <a:buChar char="Ø"/>
                        <a:defRPr/>
                      </a:pPr>
                      <a:endParaRPr lang="ru-RU" sz="1800" dirty="0" smtClean="0">
                        <a:latin typeface="Book Antiqua" pitchFamily="18" charset="0"/>
                        <a:cs typeface="Times New Roman" pitchFamily="18" charset="0"/>
                      </a:endParaRPr>
                    </a:p>
                    <a:p>
                      <a:pPr marL="0" indent="432000">
                        <a:spcAft>
                          <a:spcPts val="0"/>
                        </a:spcAft>
                        <a:buClr>
                          <a:schemeClr val="tx1"/>
                        </a:buClr>
                        <a:buSzPct val="80000"/>
                        <a:buFont typeface="Wingdings" pitchFamily="2" charset="2"/>
                        <a:buChar char="Ø"/>
                        <a:defRPr/>
                      </a:pPr>
                      <a:r>
                        <a:rPr lang="ru-RU" sz="1800" dirty="0" smtClean="0">
                          <a:latin typeface="Book Antiqua" pitchFamily="18" charset="0"/>
                          <a:cs typeface="Times New Roman" pitchFamily="18" charset="0"/>
                        </a:rPr>
                        <a:t> Устанавливает основания привлечения к дисциплинарной ответственности при совершении дисциплинарных проступков</a:t>
                      </a:r>
                    </a:p>
                    <a:p>
                      <a:pPr marL="0" indent="432000">
                        <a:spcAft>
                          <a:spcPts val="0"/>
                        </a:spcAft>
                        <a:buClr>
                          <a:schemeClr val="tx1"/>
                        </a:buClr>
                        <a:buSzPct val="80000"/>
                        <a:buFont typeface="Wingdings" pitchFamily="2" charset="2"/>
                        <a:buChar char="Ø"/>
                        <a:defRPr/>
                      </a:pPr>
                      <a:endParaRPr lang="ru-RU" sz="1800" dirty="0" smtClean="0">
                        <a:latin typeface="Book Antiqua" pitchFamily="18" charset="0"/>
                      </a:endParaRPr>
                    </a:p>
                    <a:p>
                      <a:pPr marL="0" indent="432000">
                        <a:spcAft>
                          <a:spcPts val="0"/>
                        </a:spcAft>
                        <a:buClr>
                          <a:schemeClr val="tx1"/>
                        </a:buClr>
                        <a:buSzPct val="80000"/>
                        <a:buFont typeface="Wingdings" pitchFamily="2" charset="2"/>
                        <a:buChar char="Ø"/>
                        <a:defRPr/>
                      </a:pPr>
                      <a:r>
                        <a:rPr lang="ru-RU" sz="1800" dirty="0" smtClean="0">
                          <a:latin typeface="Book Antiqua" pitchFamily="18" charset="0"/>
                          <a:cs typeface="Times New Roman" pitchFamily="18" charset="0"/>
                        </a:rPr>
                        <a:t> Определяет некоторые особенности регулирования труда медицинских работников</a:t>
                      </a:r>
                    </a:p>
                    <a:p>
                      <a:pPr marL="0" indent="432000">
                        <a:spcAft>
                          <a:spcPts val="0"/>
                        </a:spcAft>
                        <a:buClr>
                          <a:schemeClr val="tx1"/>
                        </a:buClr>
                        <a:buSzPct val="80000"/>
                        <a:buFont typeface="Wingdings" pitchFamily="2" charset="2"/>
                        <a:buNone/>
                        <a:defRPr/>
                      </a:pPr>
                      <a:endParaRPr lang="ru-RU" sz="1800" dirty="0" smtClean="0">
                        <a:latin typeface="Book Antiqua" pitchFamily="18" charset="0"/>
                      </a:endParaRPr>
                    </a:p>
                    <a:p>
                      <a:pPr>
                        <a:buSzPct val="80000"/>
                        <a:buFont typeface="Wingdings" pitchFamily="2" charset="2"/>
                        <a:buChar char="Ø"/>
                        <a:defRPr/>
                      </a:pPr>
                      <a:endParaRPr kumimoji="0" lang="ru-RU" sz="1400" i="0" u="none" strike="noStrike" cap="none" normalizeH="0" baseline="0" dirty="0" smtClean="0">
                        <a:ln>
                          <a:noFill/>
                        </a:ln>
                        <a:solidFill>
                          <a:srgbClr val="000000"/>
                        </a:solidFill>
                        <a:latin typeface="Book Antiqua" pitchFamily="18" charset="0"/>
                        <a:cs typeface="Times New Roman"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13376"/>
        </p:xfrm>
        <a:graphic>
          <a:graphicData uri="http://schemas.openxmlformats.org/drawingml/2006/table">
            <a:tbl>
              <a:tblPr firstRow="1" bandRow="1">
                <a:tableStyleId>{5C22544A-7EE6-4342-B048-85BDC9FD1C3A}</a:tableStyleId>
              </a:tblPr>
              <a:tblGrid>
                <a:gridCol w="9144000"/>
              </a:tblGrid>
              <a:tr h="836712">
                <a:tc>
                  <a:txBody>
                    <a:bodyPr/>
                    <a:lstStyle/>
                    <a:p>
                      <a:pPr lvl="0" algn="ctr"/>
                      <a:r>
                        <a:rPr kumimoji="0" lang="ru-RU" sz="1800" b="1" kern="1200" dirty="0" smtClean="0">
                          <a:solidFill>
                            <a:schemeClr val="lt1"/>
                          </a:solidFill>
                          <a:effectLst>
                            <a:outerShdw blurRad="38100" dist="38100" dir="2700000" algn="tl">
                              <a:srgbClr val="000000">
                                <a:alpha val="43137"/>
                              </a:srgbClr>
                            </a:outerShdw>
                          </a:effectLst>
                          <a:latin typeface="+mn-lt"/>
                          <a:ea typeface="+mn-ea"/>
                          <a:cs typeface="+mn-cs"/>
                        </a:rPr>
                        <a:t>ПЕРСПЕКТИВА СОВЕРШЕНСТВОВАНИЯ ЗАКОНОДАТЕЛЬСТВА </a:t>
                      </a:r>
                    </a:p>
                    <a:p>
                      <a:pPr lvl="0" algn="ctr"/>
                      <a:r>
                        <a:rPr kumimoji="0" lang="ru-RU" sz="1800" b="1" kern="1200" dirty="0" smtClean="0">
                          <a:solidFill>
                            <a:schemeClr val="lt1"/>
                          </a:solidFill>
                          <a:effectLst>
                            <a:outerShdw blurRad="38100" dist="38100" dir="2700000" algn="tl">
                              <a:srgbClr val="000000">
                                <a:alpha val="43137"/>
                              </a:srgbClr>
                            </a:outerShdw>
                          </a:effectLst>
                          <a:latin typeface="+mn-lt"/>
                          <a:ea typeface="+mn-ea"/>
                          <a:cs typeface="+mn-cs"/>
                        </a:rPr>
                        <a:t>В СФЕРЕ ОХРАНЫ ЗДОРОВЬЯ ГРАЖДАН</a:t>
                      </a:r>
                    </a:p>
                  </a:txBody>
                  <a:tcPr anchor="ctr">
                    <a:solidFill>
                      <a:srgbClr val="000066"/>
                    </a:solidFill>
                  </a:tcPr>
                </a:tc>
              </a:tr>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000" b="1" dirty="0" smtClean="0">
                          <a:solidFill>
                            <a:schemeClr val="bg1"/>
                          </a:solidFill>
                          <a:effectLst/>
                          <a:latin typeface="Bookman Old Style" pitchFamily="18" charset="0"/>
                          <a:cs typeface="Times New Roman" pitchFamily="18" charset="0"/>
                        </a:rPr>
                        <a:t>ПРОЕКТЫ ФЕДЕРАЛЬНЫХ ЗАКОНОВ</a:t>
                      </a:r>
                    </a:p>
                  </a:txBody>
                  <a:tcPr marT="0" marB="0" anchor="ctr">
                    <a:solidFill>
                      <a:schemeClr val="bg2">
                        <a:lumMod val="75000"/>
                      </a:schemeClr>
                    </a:solidFill>
                  </a:tcPr>
                </a:tc>
              </a:tr>
              <a:tr h="5400600">
                <a:tc>
                  <a:txBody>
                    <a:bodyPr/>
                    <a:lstStyle/>
                    <a:p>
                      <a:pPr marL="0" lvl="3">
                        <a:buClr>
                          <a:schemeClr val="tx1"/>
                        </a:buClr>
                        <a:buSzPct val="85000"/>
                        <a:buFont typeface="Wingdings" pitchFamily="2" charset="2"/>
                        <a:buNone/>
                        <a:defRPr/>
                      </a:pPr>
                      <a:endParaRPr kumimoji="0" lang="ru-RU" sz="2000" b="0" kern="1200" dirty="0" smtClean="0">
                        <a:solidFill>
                          <a:schemeClr val="dk1"/>
                        </a:solidFill>
                        <a:latin typeface="Book Antiqua" pitchFamily="18" charset="0"/>
                        <a:ea typeface="+mn-ea"/>
                        <a:cs typeface="+mn-cs"/>
                      </a:endParaRPr>
                    </a:p>
                    <a:p>
                      <a:pPr>
                        <a:spcBef>
                          <a:spcPts val="0"/>
                        </a:spcBef>
                        <a:spcAft>
                          <a:spcPts val="0"/>
                        </a:spcAft>
                        <a:buClr>
                          <a:schemeClr val="tx1"/>
                        </a:buClr>
                        <a:buFont typeface="Wingdings" pitchFamily="2" charset="2"/>
                        <a:buNone/>
                        <a:defRPr/>
                      </a:pPr>
                      <a:r>
                        <a:rPr lang="ru-RU" sz="2000" b="0" dirty="0" smtClean="0">
                          <a:latin typeface="Book Antiqua" pitchFamily="18" charset="0"/>
                          <a:cs typeface="Times New Roman" pitchFamily="18" charset="0"/>
                        </a:rPr>
                        <a:t>Проект Федерального закона «Об обязательном страховании гражданской ответственности медицинских организаций перед пациентами»</a:t>
                      </a:r>
                    </a:p>
                    <a:p>
                      <a:pPr>
                        <a:spcBef>
                          <a:spcPts val="0"/>
                        </a:spcBef>
                        <a:spcAft>
                          <a:spcPts val="0"/>
                        </a:spcAft>
                        <a:buClr>
                          <a:schemeClr val="tx1"/>
                        </a:buClr>
                        <a:defRPr/>
                      </a:pPr>
                      <a:endParaRPr lang="ru-RU" sz="2000" b="0" dirty="0" smtClean="0">
                        <a:latin typeface="Book Antiqua" pitchFamily="18" charset="0"/>
                        <a:cs typeface="Times New Roman" pitchFamily="18" charset="0"/>
                      </a:endParaRPr>
                    </a:p>
                    <a:p>
                      <a:pPr>
                        <a:spcBef>
                          <a:spcPts val="0"/>
                        </a:spcBef>
                        <a:spcAft>
                          <a:spcPts val="0"/>
                        </a:spcAft>
                        <a:buClr>
                          <a:schemeClr val="tx1"/>
                        </a:buClr>
                        <a:buFont typeface="Wingdings" pitchFamily="2" charset="2"/>
                        <a:buNone/>
                        <a:defRPr/>
                      </a:pPr>
                      <a:r>
                        <a:rPr lang="ru-RU" sz="2000" b="0" dirty="0" smtClean="0">
                          <a:latin typeface="Book Antiqua" pitchFamily="18" charset="0"/>
                        </a:rPr>
                        <a:t> </a:t>
                      </a:r>
                      <a:r>
                        <a:rPr kumimoji="0" lang="ru-RU" sz="2000" kern="1200" dirty="0" smtClean="0">
                          <a:solidFill>
                            <a:schemeClr val="dk1"/>
                          </a:solidFill>
                          <a:latin typeface="Book Antiqua" pitchFamily="18" charset="0"/>
                          <a:ea typeface="+mn-ea"/>
                          <a:cs typeface="+mn-cs"/>
                        </a:rPr>
                        <a:t>Проект Федерального закона от 18 января 2013 г.</a:t>
                      </a:r>
                    </a:p>
                    <a:p>
                      <a:r>
                        <a:rPr kumimoji="0" lang="ru-RU" sz="2000" kern="1200" dirty="0" smtClean="0">
                          <a:solidFill>
                            <a:schemeClr val="dk1"/>
                          </a:solidFill>
                          <a:latin typeface="Book Antiqua" pitchFamily="18" charset="0"/>
                          <a:ea typeface="+mn-ea"/>
                          <a:cs typeface="+mn-cs"/>
                        </a:rPr>
                        <a:t>Об обращении биомедицинских клеточных продуктов</a:t>
                      </a:r>
                    </a:p>
                    <a:p>
                      <a:pPr>
                        <a:spcBef>
                          <a:spcPts val="0"/>
                        </a:spcBef>
                        <a:spcAft>
                          <a:spcPts val="0"/>
                        </a:spcAft>
                        <a:buClr>
                          <a:schemeClr val="tx1"/>
                        </a:buClr>
                        <a:buFont typeface="Wingdings" pitchFamily="2" charset="2"/>
                        <a:buNone/>
                        <a:defRPr/>
                      </a:pPr>
                      <a:endParaRPr lang="ru-RU" sz="2000" b="0" dirty="0" smtClean="0">
                        <a:latin typeface="Book Antiqua" pitchFamily="18" charset="0"/>
                      </a:endParaRPr>
                    </a:p>
                    <a:p>
                      <a:pPr>
                        <a:spcBef>
                          <a:spcPts val="0"/>
                        </a:spcBef>
                        <a:spcAft>
                          <a:spcPts val="0"/>
                        </a:spcAft>
                        <a:buClr>
                          <a:schemeClr val="tx1"/>
                        </a:buClr>
                        <a:buFont typeface="Wingdings" pitchFamily="2" charset="2"/>
                        <a:buNone/>
                        <a:defRPr/>
                      </a:pPr>
                      <a:r>
                        <a:rPr lang="ru-RU" sz="2000" kern="1200" dirty="0" smtClean="0">
                          <a:solidFill>
                            <a:schemeClr val="dk1"/>
                          </a:solidFill>
                          <a:latin typeface="Book Antiqua" pitchFamily="18" charset="0"/>
                          <a:ea typeface="+mn-ea"/>
                          <a:cs typeface="+mn-cs"/>
                        </a:rPr>
                        <a:t>Проект Федерального закона</a:t>
                      </a:r>
                      <a:r>
                        <a:rPr lang="ru-RU" sz="2000" kern="1200" baseline="0" dirty="0" smtClean="0">
                          <a:solidFill>
                            <a:schemeClr val="dk1"/>
                          </a:solidFill>
                          <a:latin typeface="Book Antiqua" pitchFamily="18" charset="0"/>
                          <a:ea typeface="+mn-ea"/>
                          <a:cs typeface="+mn-cs"/>
                        </a:rPr>
                        <a:t> </a:t>
                      </a:r>
                      <a:r>
                        <a:rPr lang="ru-RU" sz="2000" kern="1200" dirty="0" smtClean="0">
                          <a:solidFill>
                            <a:schemeClr val="dk1"/>
                          </a:solidFill>
                          <a:latin typeface="Book Antiqua" pitchFamily="18" charset="0"/>
                          <a:ea typeface="+mn-ea"/>
                          <a:cs typeface="+mn-cs"/>
                        </a:rPr>
                        <a:t>"О донорстве органов, частей органов человека и их трансплантации«</a:t>
                      </a:r>
                      <a:r>
                        <a:rPr lang="ru-RU" sz="2000" kern="1200" baseline="0" dirty="0" smtClean="0">
                          <a:solidFill>
                            <a:schemeClr val="dk1"/>
                          </a:solidFill>
                          <a:latin typeface="Book Antiqua" pitchFamily="18" charset="0"/>
                          <a:ea typeface="+mn-ea"/>
                          <a:cs typeface="+mn-cs"/>
                        </a:rPr>
                        <a:t> (</a:t>
                      </a:r>
                      <a:r>
                        <a:rPr lang="ru-RU" sz="2000" kern="1200" dirty="0" smtClean="0">
                          <a:solidFill>
                            <a:schemeClr val="dk1"/>
                          </a:solidFill>
                          <a:latin typeface="Book Antiqua" pitchFamily="18" charset="0"/>
                          <a:ea typeface="+mn-ea"/>
                          <a:cs typeface="+mn-cs"/>
                        </a:rPr>
                        <a:t>не внесен в ГД ФС РФ, текст по состоянию на 06.03.2014</a:t>
                      </a:r>
                      <a:r>
                        <a:rPr lang="ru-RU" sz="2000" kern="1200" dirty="0" smtClean="0">
                          <a:solidFill>
                            <a:schemeClr val="dk1"/>
                          </a:solidFill>
                          <a:latin typeface="Book Antiqua" pitchFamily="18" charset="0"/>
                          <a:ea typeface="+mn-ea"/>
                          <a:cs typeface="Times New Roman" pitchFamily="18" charset="0"/>
                        </a:rPr>
                        <a:t>)</a:t>
                      </a:r>
                      <a:endParaRPr lang="ru-RU" sz="2000" kern="1200" dirty="0" smtClean="0">
                        <a:solidFill>
                          <a:schemeClr val="dk1"/>
                        </a:solidFill>
                        <a:latin typeface="Book Antiqua" pitchFamily="18" charset="0"/>
                        <a:ea typeface="+mn-ea"/>
                        <a:cs typeface="+mn-cs"/>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2636912"/>
            <a:ext cx="8610600" cy="3916288"/>
          </a:xfrm>
        </p:spPr>
        <p:txBody>
          <a:bodyPr/>
          <a:lstStyle/>
          <a:p>
            <a:pPr algn="ctr">
              <a:buNone/>
            </a:pPr>
            <a:r>
              <a:rPr lang="ru-RU" sz="4000" b="1" dirty="0" smtClean="0">
                <a:solidFill>
                  <a:schemeClr val="accent6">
                    <a:lumMod val="50000"/>
                  </a:schemeClr>
                </a:solidFill>
                <a:latin typeface="Bookman Old Style" pitchFamily="18" charset="0"/>
              </a:rPr>
              <a:t>СПАСИБО ЗА ВНИМАНИЕ!</a:t>
            </a:r>
          </a:p>
          <a:p>
            <a:pPr algn="ctr">
              <a:buNone/>
            </a:pPr>
            <a:endParaRPr lang="ru-RU" sz="4000" b="1" dirty="0" smtClean="0">
              <a:solidFill>
                <a:schemeClr val="accent6">
                  <a:lumMod val="50000"/>
                </a:schemeClr>
              </a:solidFill>
              <a:latin typeface="Bookman Old Style" pitchFamily="18" charset="0"/>
            </a:endParaRPr>
          </a:p>
          <a:p>
            <a:pPr algn="ctr">
              <a:buNone/>
            </a:pPr>
            <a:endParaRPr lang="ru-RU" sz="4000" b="1" dirty="0" smtClean="0">
              <a:solidFill>
                <a:schemeClr val="accent6">
                  <a:lumMod val="50000"/>
                </a:schemeClr>
              </a:solidFill>
              <a:latin typeface="Bookman Old Style" pitchFamily="18" charset="0"/>
            </a:endParaRPr>
          </a:p>
          <a:p>
            <a:pPr algn="ctr">
              <a:buNone/>
            </a:pPr>
            <a:endParaRPr lang="ru-RU" sz="4000" b="1" dirty="0" smtClean="0">
              <a:solidFill>
                <a:schemeClr val="accent6">
                  <a:lumMod val="50000"/>
                </a:schemeClr>
              </a:solidFill>
              <a:latin typeface="Bookman Old Style" pitchFamily="18" charset="0"/>
            </a:endParaRPr>
          </a:p>
        </p:txBody>
      </p:sp>
      <p:sp>
        <p:nvSpPr>
          <p:cNvPr id="4" name="Заголовок 3"/>
          <p:cNvSpPr>
            <a:spLocks noGrp="1"/>
          </p:cNvSpPr>
          <p:nvPr>
            <p:ph type="title"/>
          </p:nvPr>
        </p:nvSpPr>
        <p:spPr/>
        <p:txBody>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73728"/>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 ЗДРАВООХРАНЕНИЯ</a:t>
                      </a:r>
                    </a:p>
                  </a:txBody>
                  <a:tcPr anchor="ctr">
                    <a:solidFill>
                      <a:srgbClr val="000066"/>
                    </a:solidFill>
                  </a:tcPr>
                </a:tc>
              </a:tr>
              <a:tr h="5934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txBody>
                  <a:tcPr marT="0" marB="0" anchor="ctr">
                    <a:solidFill>
                      <a:schemeClr val="accent3">
                        <a:lumMod val="95000"/>
                      </a:schemeClr>
                    </a:solidFill>
                  </a:tcPr>
                </a:tc>
              </a:tr>
              <a:tr h="5699272">
                <a:tc>
                  <a:txBody>
                    <a:bodyPr/>
                    <a:lstStyle/>
                    <a:p>
                      <a:pPr indent="432000">
                        <a:spcAft>
                          <a:spcPts val="600"/>
                        </a:spcAft>
                        <a:buFont typeface="Wingdings" pitchFamily="2" charset="2"/>
                        <a:buNone/>
                        <a:defRPr/>
                      </a:pPr>
                      <a:r>
                        <a:rPr lang="ru-RU" sz="2000" b="1" dirty="0" smtClean="0">
                          <a:solidFill>
                            <a:schemeClr val="tx1"/>
                          </a:solidFill>
                          <a:latin typeface="Book Antiqua" pitchFamily="18" charset="0"/>
                        </a:rPr>
                        <a:t>КОДЕКС РФ ОБ АДМИНИСТРАТИВНЫХ ПРАВОНАРУШЕНИЯХ</a:t>
                      </a:r>
                    </a:p>
                    <a:p>
                      <a:pPr indent="432000">
                        <a:spcAft>
                          <a:spcPts val="600"/>
                        </a:spcAft>
                        <a:buFont typeface="Wingdings" pitchFamily="2" charset="2"/>
                        <a:buNone/>
                        <a:defRPr/>
                      </a:pPr>
                      <a:r>
                        <a:rPr lang="ru-RU" b="1" dirty="0" smtClean="0">
                          <a:solidFill>
                            <a:schemeClr val="tx1"/>
                          </a:solidFill>
                          <a:latin typeface="Book Antiqua" pitchFamily="18" charset="0"/>
                        </a:rPr>
                        <a:t>от 30 декабря 2001 года № 195-ФЗ</a:t>
                      </a:r>
                      <a:endParaRPr lang="ru-RU" sz="1600" b="1" dirty="0" smtClean="0">
                        <a:latin typeface="Book Antiqua" pitchFamily="18" charset="0"/>
                      </a:endParaRPr>
                    </a:p>
                    <a:p>
                      <a:pPr indent="457200">
                        <a:spcAft>
                          <a:spcPts val="600"/>
                        </a:spcAft>
                        <a:buFont typeface="Wingdings" pitchFamily="2" charset="2"/>
                        <a:buNone/>
                        <a:defRPr/>
                      </a:pPr>
                      <a:r>
                        <a:rPr lang="ru-RU" sz="1600" b="1" dirty="0" smtClean="0">
                          <a:latin typeface="Book Antiqua" pitchFamily="18" charset="0"/>
                        </a:rPr>
                        <a:t> Определяет меры административной ответственности за:</a:t>
                      </a:r>
                    </a:p>
                    <a:p>
                      <a:pPr indent="0">
                        <a:lnSpc>
                          <a:spcPct val="100000"/>
                        </a:lnSpc>
                        <a:spcBef>
                          <a:spcPts val="0"/>
                        </a:spcBef>
                        <a:spcAft>
                          <a:spcPts val="0"/>
                        </a:spcAft>
                      </a:pPr>
                      <a:r>
                        <a:rPr kumimoji="0" lang="ru-RU" sz="1600" b="1" kern="1200" dirty="0" smtClean="0">
                          <a:solidFill>
                            <a:schemeClr val="dk1"/>
                          </a:solidFill>
                          <a:latin typeface="Book Antiqua" pitchFamily="18" charset="0"/>
                          <a:ea typeface="+mn-ea"/>
                          <a:cs typeface="+mn-cs"/>
                        </a:rPr>
                        <a:t>Статья 5.39.</a:t>
                      </a:r>
                      <a:r>
                        <a:rPr kumimoji="0" lang="ru-RU" sz="1600" kern="1200" dirty="0" smtClean="0">
                          <a:solidFill>
                            <a:schemeClr val="dk1"/>
                          </a:solidFill>
                          <a:latin typeface="Book Antiqua" pitchFamily="18" charset="0"/>
                          <a:ea typeface="+mn-ea"/>
                          <a:cs typeface="+mn-cs"/>
                        </a:rPr>
                        <a:t> Отказ в предоставлении информации</a:t>
                      </a:r>
                      <a:r>
                        <a:rPr kumimoji="0" lang="ru-RU" sz="1600" kern="1200" baseline="0" dirty="0" smtClean="0">
                          <a:solidFill>
                            <a:schemeClr val="dk1"/>
                          </a:solidFill>
                          <a:latin typeface="Book Antiqua" pitchFamily="18" charset="0"/>
                          <a:ea typeface="+mn-ea"/>
                          <a:cs typeface="+mn-cs"/>
                        </a:rPr>
                        <a:t> (н</a:t>
                      </a:r>
                      <a:r>
                        <a:rPr kumimoji="0" lang="ru-RU" sz="1600" kern="1200" dirty="0" smtClean="0">
                          <a:solidFill>
                            <a:schemeClr val="dk1"/>
                          </a:solidFill>
                          <a:latin typeface="Book Antiqua" pitchFamily="18" charset="0"/>
                          <a:ea typeface="+mn-ea"/>
                          <a:cs typeface="+mn-cs"/>
                        </a:rPr>
                        <a:t>еправомерный отказ в предоставлении гражданину и (или) организации информации, предоставление которой предусмотрено федеральными законами, несвоевременное ее предоставление либо предоставление заведомо недостоверной информации)</a:t>
                      </a:r>
                    </a:p>
                    <a:p>
                      <a:pPr indent="0">
                        <a:lnSpc>
                          <a:spcPct val="100000"/>
                        </a:lnSpc>
                        <a:spcBef>
                          <a:spcPts val="0"/>
                        </a:spcBef>
                        <a:spcAft>
                          <a:spcPts val="0"/>
                        </a:spcAft>
                      </a:pPr>
                      <a:endParaRPr kumimoji="0" lang="ru-RU" sz="1600" kern="1200" dirty="0" smtClean="0">
                        <a:solidFill>
                          <a:schemeClr val="dk1"/>
                        </a:solidFill>
                        <a:latin typeface="Book Antiqua" pitchFamily="18" charset="0"/>
                        <a:ea typeface="+mn-ea"/>
                        <a:cs typeface="+mn-cs"/>
                      </a:endParaRPr>
                    </a:p>
                    <a:p>
                      <a:r>
                        <a:rPr kumimoji="0" lang="ru-RU" sz="1600" b="1" kern="1200" dirty="0" smtClean="0">
                          <a:solidFill>
                            <a:schemeClr val="dk1"/>
                          </a:solidFill>
                          <a:latin typeface="Book Antiqua" pitchFamily="18" charset="0"/>
                          <a:ea typeface="+mn-ea"/>
                          <a:cs typeface="+mn-cs"/>
                        </a:rPr>
                        <a:t>Статья 6.2.</a:t>
                      </a:r>
                      <a:r>
                        <a:rPr kumimoji="0" lang="ru-RU" sz="1600" kern="1200" dirty="0" smtClean="0">
                          <a:solidFill>
                            <a:schemeClr val="dk1"/>
                          </a:solidFill>
                          <a:latin typeface="Book Antiqua" pitchFamily="18" charset="0"/>
                          <a:ea typeface="+mn-ea"/>
                          <a:cs typeface="+mn-cs"/>
                        </a:rPr>
                        <a:t> </a:t>
                      </a:r>
                      <a:r>
                        <a:rPr lang="ru-RU" sz="1600" baseline="0" dirty="0" smtClean="0">
                          <a:latin typeface="Book Antiqua" pitchFamily="18" charset="0"/>
                        </a:rPr>
                        <a:t>Незаконное занятие народной медициной</a:t>
                      </a:r>
                    </a:p>
                    <a:p>
                      <a:endParaRPr kumimoji="0" lang="ru-RU" sz="1600" b="1" kern="1200" dirty="0" smtClean="0">
                        <a:solidFill>
                          <a:schemeClr val="dk1"/>
                        </a:solidFill>
                        <a:latin typeface="Book Antiqua" pitchFamily="18" charset="0"/>
                        <a:ea typeface="+mn-ea"/>
                        <a:cs typeface="+mn-cs"/>
                      </a:endParaRPr>
                    </a:p>
                    <a:p>
                      <a:pPr indent="0">
                        <a:lnSpc>
                          <a:spcPct val="100000"/>
                        </a:lnSpc>
                        <a:spcBef>
                          <a:spcPts val="0"/>
                        </a:spcBef>
                        <a:spcAft>
                          <a:spcPts val="0"/>
                        </a:spcAft>
                      </a:pPr>
                      <a:r>
                        <a:rPr kumimoji="0" lang="ru-RU" sz="1600" b="1" kern="1200" dirty="0" smtClean="0">
                          <a:solidFill>
                            <a:schemeClr val="dk1"/>
                          </a:solidFill>
                          <a:latin typeface="Book Antiqua" pitchFamily="18" charset="0"/>
                          <a:ea typeface="+mn-ea"/>
                          <a:cs typeface="+mn-cs"/>
                        </a:rPr>
                        <a:t>Статья 6.3.</a:t>
                      </a:r>
                      <a:r>
                        <a:rPr kumimoji="0" lang="ru-RU" sz="1600" kern="1200" dirty="0" smtClean="0">
                          <a:solidFill>
                            <a:schemeClr val="dk1"/>
                          </a:solidFill>
                          <a:latin typeface="Book Antiqua" pitchFamily="18" charset="0"/>
                          <a:ea typeface="+mn-ea"/>
                          <a:cs typeface="+mn-cs"/>
                        </a:rPr>
                        <a:t> Нарушение законодательства в области обеспечения санитарно-эпидемиологического благополучия населения</a:t>
                      </a:r>
                    </a:p>
                    <a:p>
                      <a:pPr indent="0">
                        <a:lnSpc>
                          <a:spcPct val="100000"/>
                        </a:lnSpc>
                        <a:spcBef>
                          <a:spcPts val="0"/>
                        </a:spcBef>
                        <a:spcAft>
                          <a:spcPts val="0"/>
                        </a:spcAft>
                      </a:pPr>
                      <a:endParaRPr kumimoji="0" lang="ru-RU" sz="1600" b="1" kern="1200" dirty="0" smtClean="0">
                        <a:solidFill>
                          <a:schemeClr val="dk1"/>
                        </a:solidFill>
                        <a:latin typeface="Book Antiqua" pitchFamily="18" charset="0"/>
                        <a:ea typeface="+mn-ea"/>
                        <a:cs typeface="+mn-cs"/>
                      </a:endParaRPr>
                    </a:p>
                    <a:p>
                      <a:pPr indent="0">
                        <a:lnSpc>
                          <a:spcPct val="100000"/>
                        </a:lnSpc>
                        <a:spcBef>
                          <a:spcPts val="0"/>
                        </a:spcBef>
                        <a:spcAft>
                          <a:spcPts val="0"/>
                        </a:spcAft>
                      </a:pPr>
                      <a:r>
                        <a:rPr kumimoji="0" lang="ru-RU" sz="1600" b="1" kern="1200" dirty="0" smtClean="0">
                          <a:solidFill>
                            <a:schemeClr val="dk1"/>
                          </a:solidFill>
                          <a:latin typeface="Book Antiqua" pitchFamily="18" charset="0"/>
                          <a:ea typeface="+mn-ea"/>
                          <a:cs typeface="+mn-cs"/>
                        </a:rPr>
                        <a:t>Статья 6.16.</a:t>
                      </a:r>
                      <a:r>
                        <a:rPr kumimoji="0" lang="ru-RU" sz="1600" kern="1200" dirty="0" smtClean="0">
                          <a:solidFill>
                            <a:schemeClr val="dk1"/>
                          </a:solidFill>
                          <a:latin typeface="Book Antiqua" pitchFamily="18" charset="0"/>
                          <a:ea typeface="+mn-ea"/>
                          <a:cs typeface="+mn-cs"/>
                        </a:rPr>
                        <a:t> Нарушение правил оборота наркотических средств, психотропных веществ и их </a:t>
                      </a:r>
                      <a:r>
                        <a:rPr kumimoji="0" lang="ru-RU" sz="1600" kern="1200" dirty="0" err="1" smtClean="0">
                          <a:solidFill>
                            <a:schemeClr val="dk1"/>
                          </a:solidFill>
                          <a:latin typeface="Book Antiqua" pitchFamily="18" charset="0"/>
                          <a:ea typeface="+mn-ea"/>
                          <a:cs typeface="+mn-cs"/>
                        </a:rPr>
                        <a:t>прекурсоров</a:t>
                      </a:r>
                      <a:endParaRPr kumimoji="0" lang="ru-RU" sz="1600" kern="1200" dirty="0" smtClean="0">
                        <a:solidFill>
                          <a:schemeClr val="dk1"/>
                        </a:solidFill>
                        <a:latin typeface="Book Antiqua" pitchFamily="18" charset="0"/>
                        <a:ea typeface="+mn-ea"/>
                        <a:cs typeface="+mn-cs"/>
                      </a:endParaRPr>
                    </a:p>
                    <a:p>
                      <a:pPr indent="0">
                        <a:lnSpc>
                          <a:spcPct val="100000"/>
                        </a:lnSpc>
                        <a:spcBef>
                          <a:spcPts val="0"/>
                        </a:spcBef>
                        <a:spcAft>
                          <a:spcPts val="0"/>
                        </a:spcAft>
                      </a:pPr>
                      <a:endParaRPr lang="ru-RU" sz="1600" baseline="0" dirty="0" smtClean="0">
                        <a:latin typeface="Book Antiqua" pitchFamily="18" charset="0"/>
                      </a:endParaRPr>
                    </a:p>
                    <a:p>
                      <a:r>
                        <a:rPr lang="ru-RU" sz="1600" b="1" kern="1200" baseline="0" dirty="0" smtClean="0">
                          <a:solidFill>
                            <a:schemeClr val="dk1"/>
                          </a:solidFill>
                          <a:latin typeface="Book Antiqua" pitchFamily="18" charset="0"/>
                          <a:ea typeface="+mn-ea"/>
                          <a:cs typeface="+mn-cs"/>
                        </a:rPr>
                        <a:t>Статья 13.11. </a:t>
                      </a:r>
                      <a:r>
                        <a:rPr lang="ru-RU" sz="1600" b="0" kern="1200" baseline="0" dirty="0" smtClean="0">
                          <a:solidFill>
                            <a:schemeClr val="dk1"/>
                          </a:solidFill>
                          <a:latin typeface="Book Antiqua" pitchFamily="18" charset="0"/>
                          <a:ea typeface="+mn-ea"/>
                          <a:cs typeface="+mn-cs"/>
                        </a:rPr>
                        <a:t>Нарушение установленного законом порядка сбора, хранения, использования или распространения информации о гражданах (персональных данных)</a:t>
                      </a:r>
                      <a:endParaRPr kumimoji="0" lang="ru-RU" sz="1600" b="0" kern="1200" baseline="0" dirty="0" smtClean="0">
                        <a:solidFill>
                          <a:schemeClr val="dk1"/>
                        </a:solidFill>
                        <a:latin typeface="Book Antiqua" pitchFamily="18" charset="0"/>
                        <a:ea typeface="+mn-ea"/>
                        <a:cs typeface="+mn-cs"/>
                      </a:endParaRPr>
                    </a:p>
                    <a:p>
                      <a:endParaRPr lang="ru-RU" sz="1600" b="0" baseline="0" dirty="0" smtClean="0">
                        <a:latin typeface="Book Antiqua" pitchFamily="18" charset="0"/>
                      </a:endParaRPr>
                    </a:p>
                    <a:p>
                      <a:pPr indent="0">
                        <a:lnSpc>
                          <a:spcPct val="100000"/>
                        </a:lnSpc>
                        <a:spcBef>
                          <a:spcPts val="0"/>
                        </a:spcBef>
                        <a:spcAft>
                          <a:spcPts val="0"/>
                        </a:spcAft>
                      </a:pPr>
                      <a:endParaRPr kumimoji="0" lang="ru-RU" sz="1500" b="0" kern="1200" dirty="0" smtClean="0">
                        <a:solidFill>
                          <a:schemeClr val="dk1"/>
                        </a:solidFill>
                        <a:latin typeface="+mn-lt"/>
                        <a:ea typeface="+mn-ea"/>
                        <a:cs typeface="+mn-cs"/>
                      </a:endParaRPr>
                    </a:p>
                    <a:p>
                      <a:pPr marL="0" indent="0">
                        <a:spcAft>
                          <a:spcPts val="0"/>
                        </a:spcAft>
                        <a:buFont typeface="Wingdings" pitchFamily="2" charset="2"/>
                        <a:buNone/>
                        <a:defRPr/>
                      </a:pPr>
                      <a:endParaRPr lang="ru-RU" sz="1500" dirty="0" smtClean="0">
                        <a:latin typeface="Book Antiqua" pitchFamily="18" charset="0"/>
                      </a:endParaRPr>
                    </a:p>
                    <a:p>
                      <a:pPr>
                        <a:buSzPct val="80000"/>
                        <a:buFont typeface="Wingdings" pitchFamily="2" charset="2"/>
                        <a:buChar char="Ø"/>
                        <a:defRPr/>
                      </a:pPr>
                      <a:endParaRPr kumimoji="0" lang="ru-RU" sz="1400" i="0" u="none" strike="noStrike" cap="none" normalizeH="0" baseline="0" dirty="0" smtClean="0">
                        <a:ln>
                          <a:noFill/>
                        </a:ln>
                        <a:solidFill>
                          <a:srgbClr val="000000"/>
                        </a:solidFill>
                        <a:latin typeface="Book Antiqua" pitchFamily="18" charset="0"/>
                        <a:cs typeface="Times New Roman"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00063" y="188913"/>
            <a:ext cx="8143875" cy="2584450"/>
          </a:xfrm>
          <a:prstGeom prst="rect">
            <a:avLst/>
          </a:prstGeom>
          <a:noFill/>
          <a:ln w="9525">
            <a:noFill/>
            <a:miter lim="800000"/>
            <a:headEnd/>
            <a:tailEnd/>
          </a:ln>
        </p:spPr>
        <p:txBody>
          <a:bodyPr>
            <a:spAutoFit/>
          </a:bodyPr>
          <a:lstStyle/>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a:p>
            <a:endParaRPr lang="ru-RU">
              <a:latin typeface="Book Antiqua" pitchFamily="18" charset="0"/>
            </a:endParaRPr>
          </a:p>
        </p:txBody>
      </p:sp>
      <p:graphicFrame>
        <p:nvGraphicFramePr>
          <p:cNvPr id="10" name="Таблица 9"/>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9144000"/>
              </a:tblGrid>
              <a:tr h="565258">
                <a:tc>
                  <a:txBody>
                    <a:bodyPr/>
                    <a:lstStyle/>
                    <a:p>
                      <a:pPr algn="ctr">
                        <a:lnSpc>
                          <a:spcPct val="100000"/>
                        </a:lnSpc>
                        <a:spcAft>
                          <a:spcPts val="0"/>
                        </a:spcAft>
                      </a:pPr>
                      <a:r>
                        <a:rPr lang="ru-RU" sz="1800" dirty="0" smtClean="0">
                          <a:effectLst>
                            <a:outerShdw blurRad="38100" dist="38100" dir="2700000" algn="tl">
                              <a:srgbClr val="000000">
                                <a:alpha val="43137"/>
                              </a:srgbClr>
                            </a:outerShdw>
                          </a:effectLst>
                          <a:latin typeface="Book Antiqua" pitchFamily="18" charset="0"/>
                        </a:rPr>
                        <a:t>СИСТЕМА ЗАКОНОДАТЕЛЬСТВА В СФЕРЕ ЗДРАВООХРАНЕНИЯ</a:t>
                      </a:r>
                    </a:p>
                  </a:txBody>
                  <a:tcPr anchor="ctr">
                    <a:solidFill>
                      <a:srgbClr val="000066"/>
                    </a:solidFill>
                  </a:tcPr>
                </a:tc>
              </a:tr>
              <a:tr h="5934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Book Antiqua" pitchFamily="18" charset="0"/>
                        </a:rPr>
                        <a:t>СИСТЕМА </a:t>
                      </a:r>
                      <a:r>
                        <a:rPr lang="ru-RU" sz="1800" b="1" baseline="0" dirty="0" smtClean="0">
                          <a:solidFill>
                            <a:schemeClr val="tx1"/>
                          </a:solidFill>
                          <a:latin typeface="Book Antiqua" pitchFamily="18" charset="0"/>
                        </a:rPr>
                        <a:t> </a:t>
                      </a:r>
                      <a:r>
                        <a:rPr lang="ru-RU" sz="1800" b="1" dirty="0" smtClean="0">
                          <a:solidFill>
                            <a:schemeClr val="tx1"/>
                          </a:solidFill>
                          <a:latin typeface="Book Antiqua" pitchFamily="18" charset="0"/>
                        </a:rPr>
                        <a:t>ОБЩЕГО ЗАКОНОДАТЕЛЬСТВА</a:t>
                      </a:r>
                    </a:p>
                  </a:txBody>
                  <a:tcPr marT="0" marB="0" anchor="ctr">
                    <a:solidFill>
                      <a:schemeClr val="accent3">
                        <a:lumMod val="95000"/>
                      </a:schemeClr>
                    </a:solidFill>
                  </a:tcPr>
                </a:tc>
              </a:tr>
              <a:tr h="5699272">
                <a:tc>
                  <a:txBody>
                    <a:bodyPr/>
                    <a:lstStyle/>
                    <a:p>
                      <a:pPr indent="432000">
                        <a:spcAft>
                          <a:spcPts val="600"/>
                        </a:spcAft>
                        <a:buFont typeface="Wingdings" pitchFamily="2" charset="2"/>
                        <a:buNone/>
                        <a:defRPr/>
                      </a:pPr>
                      <a:r>
                        <a:rPr lang="ru-RU" sz="2000" b="1" dirty="0" smtClean="0">
                          <a:solidFill>
                            <a:schemeClr val="tx1"/>
                          </a:solidFill>
                          <a:latin typeface="Book Antiqua" pitchFamily="18" charset="0"/>
                        </a:rPr>
                        <a:t>КОДЕКС РФ ОБ АДМИНИСТРАТИВНЫХ ПРАВОНАРУШЕНИЯХ</a:t>
                      </a:r>
                    </a:p>
                    <a:p>
                      <a:pPr indent="432000">
                        <a:spcAft>
                          <a:spcPts val="600"/>
                        </a:spcAft>
                        <a:buFont typeface="Wingdings" pitchFamily="2" charset="2"/>
                        <a:buNone/>
                        <a:defRPr/>
                      </a:pPr>
                      <a:r>
                        <a:rPr lang="ru-RU" b="1" dirty="0" smtClean="0">
                          <a:solidFill>
                            <a:schemeClr val="tx1"/>
                          </a:solidFill>
                          <a:latin typeface="Book Antiqua" pitchFamily="18" charset="0"/>
                        </a:rPr>
                        <a:t>от 30 декабря 2001 года № 195-ФЗ</a:t>
                      </a:r>
                      <a:endParaRPr lang="ru-RU" sz="1600" b="1" dirty="0" smtClean="0">
                        <a:latin typeface="Book Antiqua" pitchFamily="18" charset="0"/>
                      </a:endParaRPr>
                    </a:p>
                    <a:p>
                      <a:pPr indent="0">
                        <a:lnSpc>
                          <a:spcPct val="100000"/>
                        </a:lnSpc>
                        <a:spcBef>
                          <a:spcPts val="0"/>
                        </a:spcBef>
                        <a:spcAft>
                          <a:spcPts val="0"/>
                        </a:spcAft>
                      </a:pPr>
                      <a:r>
                        <a:rPr lang="ru-RU" sz="1600" b="1" dirty="0" smtClean="0">
                          <a:solidFill>
                            <a:schemeClr val="tx1">
                              <a:lumMod val="95000"/>
                              <a:lumOff val="5000"/>
                            </a:schemeClr>
                          </a:solidFill>
                          <a:latin typeface="Book Antiqua" pitchFamily="18" charset="0"/>
                        </a:rPr>
                        <a:t>Статья 13.14. </a:t>
                      </a:r>
                      <a:r>
                        <a:rPr lang="ru-RU" sz="1600" b="0" dirty="0" smtClean="0">
                          <a:solidFill>
                            <a:schemeClr val="tx1">
                              <a:lumMod val="95000"/>
                              <a:lumOff val="5000"/>
                            </a:schemeClr>
                          </a:solidFill>
                          <a:latin typeface="Book Antiqua" pitchFamily="18" charset="0"/>
                        </a:rPr>
                        <a:t>Разглашение информации с ограниченным доступом.</a:t>
                      </a:r>
                    </a:p>
                    <a:p>
                      <a:pPr indent="0">
                        <a:lnSpc>
                          <a:spcPct val="100000"/>
                        </a:lnSpc>
                        <a:spcBef>
                          <a:spcPts val="0"/>
                        </a:spcBef>
                        <a:spcAft>
                          <a:spcPts val="0"/>
                        </a:spcAft>
                      </a:pPr>
                      <a:endParaRPr kumimoji="0" lang="ru-RU" sz="1600" b="0" kern="1200" baseline="0" dirty="0" smtClean="0">
                        <a:solidFill>
                          <a:schemeClr val="tx1">
                            <a:lumMod val="95000"/>
                            <a:lumOff val="5000"/>
                          </a:schemeClr>
                        </a:solidFill>
                        <a:latin typeface="Book Antiqua" pitchFamily="18"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ru-RU" sz="1600" b="1" kern="1200" dirty="0" smtClean="0">
                          <a:solidFill>
                            <a:schemeClr val="dk1"/>
                          </a:solidFill>
                          <a:latin typeface="Book Antiqua" pitchFamily="18" charset="0"/>
                          <a:ea typeface="+mn-ea"/>
                          <a:cs typeface="+mn-cs"/>
                        </a:rPr>
                        <a:t>Статья 14.1.</a:t>
                      </a:r>
                      <a:r>
                        <a:rPr kumimoji="0" lang="ru-RU" sz="1600" kern="1200" dirty="0" smtClean="0">
                          <a:solidFill>
                            <a:schemeClr val="dk1"/>
                          </a:solidFill>
                          <a:latin typeface="Book Antiqua" pitchFamily="18" charset="0"/>
                          <a:ea typeface="+mn-ea"/>
                          <a:cs typeface="+mn-cs"/>
                        </a:rPr>
                        <a:t> Осуществление предпринимательской деятельности без государственной регистрации или без специального разрешения (лицензии),</a:t>
                      </a:r>
                      <a:r>
                        <a:rPr kumimoji="0" lang="ru-RU" sz="1600" kern="1200" baseline="0" dirty="0" smtClean="0">
                          <a:solidFill>
                            <a:schemeClr val="dk1"/>
                          </a:solidFill>
                          <a:latin typeface="Book Antiqua" pitchFamily="18" charset="0"/>
                          <a:ea typeface="+mn-ea"/>
                          <a:cs typeface="+mn-cs"/>
                        </a:rPr>
                        <a:t> о</a:t>
                      </a:r>
                      <a:r>
                        <a:rPr kumimoji="0" lang="ru-RU" sz="1600" kern="1200" dirty="0" smtClean="0">
                          <a:solidFill>
                            <a:schemeClr val="dk1"/>
                          </a:solidFill>
                          <a:latin typeface="Book Antiqua" pitchFamily="18" charset="0"/>
                          <a:ea typeface="+mn-ea"/>
                          <a:cs typeface="+mn-cs"/>
                        </a:rPr>
                        <a:t>существление предпринимательской деятельности с нарушением условий, предусмотренных специальным разрешением (лицензией).</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600" b="1" i="1" dirty="0" smtClean="0">
                        <a:latin typeface="Book Antiqua" pitchFamily="18" charset="0"/>
                        <a:cs typeface="Times New Roman" pitchFamily="18" charset="0"/>
                      </a:endParaRPr>
                    </a:p>
                    <a:p>
                      <a:pPr indent="0">
                        <a:lnSpc>
                          <a:spcPct val="100000"/>
                        </a:lnSpc>
                        <a:spcBef>
                          <a:spcPts val="0"/>
                        </a:spcBef>
                        <a:spcAft>
                          <a:spcPts val="0"/>
                        </a:spcAft>
                      </a:pPr>
                      <a:r>
                        <a:rPr kumimoji="0" lang="ru-RU" sz="1600" b="1" kern="1200" dirty="0" smtClean="0">
                          <a:solidFill>
                            <a:schemeClr val="dk1"/>
                          </a:solidFill>
                          <a:latin typeface="Book Antiqua" pitchFamily="18" charset="0"/>
                          <a:ea typeface="+mn-ea"/>
                          <a:cs typeface="+mn-cs"/>
                        </a:rPr>
                        <a:t>Статья 14.7.</a:t>
                      </a:r>
                      <a:r>
                        <a:rPr kumimoji="0" lang="ru-RU" sz="1600" kern="1200" dirty="0" smtClean="0">
                          <a:solidFill>
                            <a:schemeClr val="dk1"/>
                          </a:solidFill>
                          <a:latin typeface="Book Antiqua" pitchFamily="18" charset="0"/>
                          <a:ea typeface="+mn-ea"/>
                          <a:cs typeface="+mn-cs"/>
                        </a:rPr>
                        <a:t> Обман потребителей (введение в заблуждение относительно потребительских свойств, качества товара (работы, услуги) или иной обман потребителей)</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600" b="0" kern="1200" dirty="0" smtClean="0">
                        <a:solidFill>
                          <a:schemeClr val="dk1"/>
                        </a:solidFill>
                        <a:latin typeface="Book Antiqua" pitchFamily="18"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ru-RU" sz="1600" b="1" kern="1200" dirty="0" smtClean="0">
                          <a:solidFill>
                            <a:schemeClr val="dk1"/>
                          </a:solidFill>
                          <a:latin typeface="Book Antiqua" pitchFamily="18" charset="0"/>
                          <a:ea typeface="+mn-ea"/>
                          <a:cs typeface="+mn-cs"/>
                        </a:rPr>
                        <a:t>Статья 14.4.</a:t>
                      </a:r>
                      <a:r>
                        <a:rPr kumimoji="0" lang="ru-RU" sz="1600" kern="1200" dirty="0" smtClean="0">
                          <a:solidFill>
                            <a:schemeClr val="dk1"/>
                          </a:solidFill>
                          <a:latin typeface="Book Antiqua" pitchFamily="18" charset="0"/>
                          <a:ea typeface="+mn-ea"/>
                          <a:cs typeface="+mn-cs"/>
                        </a:rPr>
                        <a:t> Продажа товаров, выполнение работ либо оказание населению услуг ненадлежащего качества или с нарушением установленных законодательством Российской Федерации требований</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600" kern="1200" dirty="0" smtClean="0">
                        <a:solidFill>
                          <a:schemeClr val="dk1"/>
                        </a:solidFill>
                        <a:latin typeface="Book Antiqua" pitchFamily="18" charset="0"/>
                        <a:ea typeface="+mn-ea"/>
                        <a:cs typeface="+mn-cs"/>
                      </a:endParaRPr>
                    </a:p>
                    <a:p>
                      <a:r>
                        <a:rPr lang="ru-RU" sz="1600" b="1" kern="1200" baseline="0" dirty="0" smtClean="0">
                          <a:solidFill>
                            <a:schemeClr val="dk1"/>
                          </a:solidFill>
                          <a:latin typeface="Book Antiqua" pitchFamily="18" charset="0"/>
                          <a:ea typeface="+mn-ea"/>
                          <a:cs typeface="+mn-cs"/>
                        </a:rPr>
                        <a:t>Статья 14.3. </a:t>
                      </a:r>
                      <a:r>
                        <a:rPr lang="ru-RU" sz="1600" b="0" kern="1200" baseline="0" dirty="0" smtClean="0">
                          <a:solidFill>
                            <a:schemeClr val="dk1"/>
                          </a:solidFill>
                          <a:latin typeface="Book Antiqua" pitchFamily="18" charset="0"/>
                          <a:ea typeface="+mn-ea"/>
                          <a:cs typeface="+mn-cs"/>
                        </a:rPr>
                        <a:t>Нарушение законодательства о рекламе</a:t>
                      </a:r>
                    </a:p>
                    <a:p>
                      <a:endParaRPr lang="ru-RU" sz="1600" baseline="0" dirty="0" smtClean="0">
                        <a:latin typeface="Book Antiqua" pitchFamily="18" charset="0"/>
                      </a:endParaRPr>
                    </a:p>
                    <a:p>
                      <a:pPr indent="0">
                        <a:lnSpc>
                          <a:spcPct val="100000"/>
                        </a:lnSpc>
                        <a:spcBef>
                          <a:spcPts val="0"/>
                        </a:spcBef>
                        <a:spcAft>
                          <a:spcPts val="0"/>
                        </a:spcAft>
                      </a:pPr>
                      <a:endParaRPr kumimoji="0" lang="ru-RU" sz="1600" b="1" kern="1200" dirty="0" smtClean="0">
                        <a:solidFill>
                          <a:schemeClr val="dk1"/>
                        </a:solidFill>
                        <a:latin typeface="Book Antiqua" pitchFamily="18" charset="0"/>
                        <a:ea typeface="+mn-ea"/>
                        <a:cs typeface="+mn-cs"/>
                      </a:endParaRPr>
                    </a:p>
                    <a:p>
                      <a:pPr marL="0" indent="0">
                        <a:spcAft>
                          <a:spcPts val="0"/>
                        </a:spcAft>
                        <a:buFont typeface="Wingdings" pitchFamily="2" charset="2"/>
                        <a:buNone/>
                        <a:defRPr/>
                      </a:pPr>
                      <a:endParaRPr lang="ru-RU" sz="1500" dirty="0" smtClean="0">
                        <a:latin typeface="Book Antiqua" pitchFamily="18" charset="0"/>
                      </a:endParaRPr>
                    </a:p>
                    <a:p>
                      <a:pPr>
                        <a:buSzPct val="80000"/>
                        <a:buFont typeface="Wingdings" pitchFamily="2" charset="2"/>
                        <a:buChar char="Ø"/>
                        <a:defRPr/>
                      </a:pPr>
                      <a:endParaRPr kumimoji="0" lang="ru-RU" sz="1400" i="0" u="none" strike="noStrike" cap="none" normalizeH="0" baseline="0" dirty="0" smtClean="0">
                        <a:ln>
                          <a:noFill/>
                        </a:ln>
                        <a:solidFill>
                          <a:srgbClr val="000000"/>
                        </a:solidFill>
                        <a:latin typeface="Book Antiqua" pitchFamily="18" charset="0"/>
                        <a:cs typeface="Times New Roman" pitchFamily="18" charset="0"/>
                      </a:endParaRPr>
                    </a:p>
                  </a:txBody>
                  <a:tcPr>
                    <a:solidFill>
                      <a:schemeClr val="bg1"/>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edical design template">
  <a:themeElements>
    <a:clrScheme name="Тема Office 1">
      <a:dk1>
        <a:srgbClr val="000000"/>
      </a:dk1>
      <a:lt1>
        <a:srgbClr val="FFFFFF"/>
      </a:lt1>
      <a:dk2>
        <a:srgbClr val="000000"/>
      </a:dk2>
      <a:lt2>
        <a:srgbClr val="FFFFFF"/>
      </a:lt2>
      <a:accent1>
        <a:srgbClr val="000066"/>
      </a:accent1>
      <a:accent2>
        <a:srgbClr val="000099"/>
      </a:accent2>
      <a:accent3>
        <a:srgbClr val="FFFFFF"/>
      </a:accent3>
      <a:accent4>
        <a:srgbClr val="000000"/>
      </a:accent4>
      <a:accent5>
        <a:srgbClr val="AAAAB8"/>
      </a:accent5>
      <a:accent6>
        <a:srgbClr val="00008A"/>
      </a:accent6>
      <a:hlink>
        <a:srgbClr val="2660B6"/>
      </a:hlink>
      <a:folHlink>
        <a:srgbClr val="875FDF"/>
      </a:folHlink>
    </a:clrScheme>
    <a:fontScheme name="Тема Office">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Тема Office 1">
        <a:dk1>
          <a:srgbClr val="000000"/>
        </a:dk1>
        <a:lt1>
          <a:srgbClr val="FFFFFF"/>
        </a:lt1>
        <a:dk2>
          <a:srgbClr val="000000"/>
        </a:dk2>
        <a:lt2>
          <a:srgbClr val="FFFFFF"/>
        </a:lt2>
        <a:accent1>
          <a:srgbClr val="000066"/>
        </a:accent1>
        <a:accent2>
          <a:srgbClr val="000099"/>
        </a:accent2>
        <a:accent3>
          <a:srgbClr val="FFFFFF"/>
        </a:accent3>
        <a:accent4>
          <a:srgbClr val="000000"/>
        </a:accent4>
        <a:accent5>
          <a:srgbClr val="AAAAB8"/>
        </a:accent5>
        <a:accent6>
          <a:srgbClr val="00008A"/>
        </a:accent6>
        <a:hlink>
          <a:srgbClr val="2660B6"/>
        </a:hlink>
        <a:folHlink>
          <a:srgbClr val="875FD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Medical design template</Template>
  <TotalTime>1150</TotalTime>
  <Words>5288</Words>
  <Application>Microsoft Office PowerPoint</Application>
  <PresentationFormat>Экран (4:3)</PresentationFormat>
  <Paragraphs>1228</Paragraphs>
  <Slides>71</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71</vt:i4>
      </vt:variant>
    </vt:vector>
  </HeadingPairs>
  <TitlesOfParts>
    <vt:vector size="77" baseType="lpstr">
      <vt:lpstr>Arial</vt:lpstr>
      <vt:lpstr>Book Antiqua</vt:lpstr>
      <vt:lpstr>Bookman Old Style</vt:lpstr>
      <vt:lpstr>Times New Roman</vt:lpstr>
      <vt:lpstr>Wingdings</vt:lpstr>
      <vt:lpstr>Medical design template</vt:lpstr>
      <vt:lpstr>ПРАВОВОЙ САТЕЛЛИТ  ПРАВОВЫЕ РИСКИ ПРИ ОСУЩЕСТВЛЕНИИ МЕДИЦИНСКОЙ ДЕЯТЕЛЬНОСТИ </vt:lpstr>
      <vt:lpstr>НОВЫЕ ЗАКОНОДАТЕЛЬНЫЕ ТРЕБОВАНИЯ ПРИ ОСУЩЕСТВЛЕНИИ МЕДИЦИНСКОЙ ДЕЯТЕЛЬНОСТИ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ИНФОРМАЦИЯ О СОСТОЯНИИ ЗДОРОВЬЯ  </vt:lpstr>
      <vt:lpstr>ИНФОРМАЦИЯ О СОСТОЯНИИ ЗДОРОВЬЯ  </vt:lpstr>
      <vt:lpstr>ИНФОРМАЦИЯ О СОСТОЯНИИ ЗДОРОВЬЯ  </vt:lpstr>
      <vt:lpstr>ИНФОРМАЦИЯ О СОСТОЯНИИ ЗДОРОВЬЯ  </vt:lpstr>
      <vt:lpstr>ИНФОРМАЦИЯ О СОСТОЯНИИ ЗДОРОВЬЯ  </vt:lpstr>
      <vt:lpstr> </vt:lpstr>
      <vt:lpstr>Презентация PowerPoint</vt:lpstr>
      <vt:lpstr>ПОРЯДОК ОФОРМЛЕНИЯ ИНФОРМИРОВАННОГО ДОБРОВОЛЬНОГО СОГЛАСИЯ НА МЕДИЦИНСКОЕ ВМЕШАТЕЛЬСТВО </vt:lpstr>
      <vt:lpstr>ПРОТОКОЛ ОФОРМЛЕНИЯ ИНФОРМИРОВАННОГО ДОБРОВОЛЬНОГО СОГЛАСИЯ НА МЕДИЦИНСКОЕ ВМЕШАТЕЛЬСТВО </vt:lpstr>
      <vt:lpstr>ПРОТОКОЛ ОФОРМЛЕНИЯ ИНФОРМИРОВАННОГО ДОБРОВОЛЬНОГО СОГЛАСИЯ НА МЕДИЦИНСКОЕ ВМЕШАТЕЛЬСТВО </vt:lpstr>
      <vt:lpstr>ПРОТОКОЛ ОФОРМЛЕНИЯ ИНФОРМИРОВАННОГО ДОБРОВОЛЬНОГО СОГЛАСИЯ НА МЕДИЦИНСКОЕ ВМЕШАТЕЛЬСТВО </vt:lpstr>
      <vt:lpstr>ПОРЯДОК ОФОРМЛЕНИЯ ИДС ПРИ ОКАЗАНИИ ПЕРВИЧНОЙ МЕДИКО-САНИТАРНОЙ ПОМОЩИ</vt:lpstr>
      <vt:lpstr>ПОРЯДОК ОФОРМЛЕНИЯ ИДС ПРИ ОКАЗАНИИ ПЕРВИЧНОЙ МЕДИКО-САНИТАРНОЙ ПОМОЩИ</vt:lpstr>
      <vt:lpstr>ПОРЯДОК ОФОРМЛЕНИЯ ИНФОРМИРОВАННОГО ДОБРОВОЛЬНОГО СОГЛАСИЯ</vt:lpstr>
      <vt:lpstr>ОСОБЕННОСТИ ОФОРМЛЕНИЯ ДОБРОВОЛЬНОГО СОГЛАСИЯ НА МЕДИЦИНСКОЕ ВМЕШАТЕЛЬСТВО </vt:lpstr>
      <vt:lpstr>    ОСНОВАНИЯ  МЕДИЦИНСКОГО ВМЕШАТЕЛЬСТВА БЕЗ СОГЛАСИЯ ГРАЖДАНИНА, ОДНОГО ИЗ РОДИТЕЛЕЙ ИЛИ ИНОГО ЗАКОННОГО ПРЕДСТАВИТЕЛЯ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ОГРАНИЧЕНИЯ, НАЛАГАЕМЫЕ НА МЕДИЦИНСКИХ И ФАРМАЦЕВТИЧЕСКИХ РАБОТНИКОВ ПРИ ОСУЩЕСТВЛЕНИИ ИМИ ПРОФЕССИОНАЛЬНОЙ ДЕЯТЕЛЬНОСТИ   </vt:lpstr>
      <vt:lpstr>МЕДИЦИНСКИЕ РАБОТНИКИ И РУКОВОДИТЕЛИ МЕДИЦИНСКИХ ОРГАНИЗАЦИЙ НЕ ВПРАВЕ:  Федеральный закон от 21 ноября 2011 г. N 323-ФЗ  «Об основах охраны здоровья граждан в Российской Федерации»  (ст.74) </vt:lpstr>
      <vt:lpstr>МЕДИЦИНСКИЕ РАБОТНИКИ И РУКОВОДИТЕЛИ МЕДИЦИНСКИХ ОРГАНИЗАЦИЙ НЕ ВПРАВЕ:  Федеральный закон от 21 ноября 2011 г. N 323-ФЗ  «Об основах охраны здоровья граждан в Российской Федерации»  (ст.74) </vt:lpstr>
      <vt:lpstr>МЕДИЦИНСКИЕ РАБОТНИКИ И РУКОВОДИТЕЛИ МЕДИЦИНСКИХ ОРГАНИЗАЦИЙ НЕ ВПРАВЕ:  Федеральный закон от 21 ноября 2011 г. N 323-ФЗ  «Об основах охраны здоровья граждан в Российской Федерации»  (ст.74) </vt:lpstr>
      <vt:lpstr>ФАРМАЦЕВТИЧЕСКИЕ РАБОТНИКИ И РУКОВОДИТЕЛИ АПТЕЧНЫХ ОРГАНИЗАЦИЙ НЕ ВПРАВЕ:  Федеральный закон от 21 ноября 2011 г. N 323-ФЗ  «Об основах охраны здоровья граждан в Российской Федерации»  (ст.74) </vt:lpstr>
      <vt:lpstr>  ОГРАНИЧЕНИЯ, НАЛАГАЕМЫЕ НА ОРГАНИЗАЦИИ, ОСУЩЕСТВЛЯЮЩИЕ ДЕЯТЕЛЬНОСТЬ ПО ОБРАЩЕНИЮ ЛЕКАРСТВЕННЫХ СРЕДСТВ    Федеральный закон от 12 апреля 2010 г. N 61-ФЗ  "Об обращении лекарственных средств (глава 14.1.)   </vt:lpstr>
      <vt:lpstr>  ОГРАНИЧЕНИЯ, НАЛАГАЕМЫЕ НА ОРГАНИЗАЦИИ, ОСУЩЕСТВЛЯЮЩИЕ ДЕЯТЕЛЬНОСТЬ ПО ОБРАЩЕНИЮ ЛЕКАРСТВЕННЫХ СРЕДСТВ    Федеральный закон от 12 апреля 2010 г. N 61-ФЗ  "Об обращении лекарственных средств (глава 14.1.)   </vt:lpstr>
      <vt:lpstr>ОРГАНИЗАЦИИ, УЧАСТВУЮЩИЕ В ОБОРОТЕ ЛЕКАРСТВЕННЫХ СРЕДСТВ  В ОТНОШЕНИИ ФАРМАЦЕВТИЧЕСКИХ РАБОТНИКОВ И РУКОВОДИТЕЛЕЙ АПТЕЧНЫХ ОРГАНИЗАЦИЙ </vt:lpstr>
      <vt:lpstr>Презентация PowerPoint</vt:lpstr>
      <vt:lpstr>Презентация PowerPoint</vt:lpstr>
      <vt:lpstr>УРЕГУЛИРОВАНИЕ КОНФЛИКТА ИНТЕРЕСОВ ПРИ ОСУЩЕСТВЛЕНИИ МЕДИЦИНСКОЙ ДЕЯТЕЛЬНОСТИ И ФАРМАЦЕВТИЧЕСКОЙ ДЕЯТЕЛЬНОСТИ  Федеральный закон от 21 ноября 2011 г. N 323-ФЗ  «Об основах охраны здоровья граждан в Российской Федерации»  (ст.75) </vt:lpstr>
      <vt:lpstr>УРЕГУЛИРОВАНИЕ КОНФЛИКТА ИНТЕРЕСОВ ПРИ ОСУЩЕСТВЛЕНИИ МЕДИЦИНСКОЙ ДЕЯТЕЛЬНОСТИ И ФАРМАЦЕВТИЧЕСКОЙ ДЕЯТЕЛЬНОСТИ  Федеральный закон от 21 ноября 2011 г. N 323-ФЗ  «Об основах охраны здоровья граждан в Российской Федерации»  (ст.75) </vt:lpstr>
      <vt:lpstr>УРЕГУЛИРОВАНИЕ КОНФЛИКТА ИНТЕРЕСОВ ПРИ ОСУЩЕСТВЛЕНИИ МЕДИЦИНСКОЙ ДЕЯТЕЛЬНОСТИ И ФАРМАЦЕВТИЧЕСКОЙ ДЕЯТЕЛЬНОСТИ  Федеральный закон от 21 ноября 2011 г. N 323-ФЗ  «Об основах охраны здоровья граждан в Российской Федерации»  (ст.75) </vt:lpstr>
      <vt:lpstr>УРЕГУЛИРОВАНИЕ КОНФЛИКТА ИНТЕРЕСОВ ПРИ ОСУЩЕСТВЛЕНИИ МЕДИЦИНСКОЙ ДЕЯТЕЛЬНОСТИ И ФАРМАЦЕВТИЧЕСКОЙ ДЕЯТЕЛЬНОСТИ  Федеральный закон от 21 ноября 2011 г. N 323-ФЗ  «Об основах охраны здоровья граждан в Российской Федерации»  (ст.75) </vt:lpstr>
      <vt:lpstr>УРЕГУЛИРОВАНИЕ КОНФЛИКТА ИНТЕРЕСОВ ПРИ ОСУЩЕСТВЛЕНИИ МЕДИЦИНСКОЙ ДЕЯТЕЛЬНОСТИ И ФАРМАЦЕВТИЧЕСКОЙ ДЕЯТЕЛЬНОСТИ  Федеральный закон от 21 ноября 2011 г. N 323-ФЗ  «Об основах охраны здоровья граждан в Российской Федерации»  (ст.75) </vt:lpstr>
      <vt:lpstr>УРЕГУЛИРОВАНИЕ КОНФЛИКТА ИНТЕРЕСОВ ПРИ ОСУЩЕСТВЛЕНИИ МЕДИЦИНСКОЙ ДЕЯТЕЛЬНОСТИ И ФАРМАЦЕВТИЧЕСКОЙ ДЕЯТЕЛЬНОСТИ  Федеральный закон от 21 ноября 2011 г. N 323-ФЗ  «Об основах охраны здоровья граждан в Российской Федерации»  (ст.75)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T T</cp:lastModifiedBy>
  <cp:revision>137</cp:revision>
  <dcterms:created xsi:type="dcterms:W3CDTF">2013-11-18T17:45:06Z</dcterms:created>
  <dcterms:modified xsi:type="dcterms:W3CDTF">2014-11-04T12:53:13Z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TC011408261049</vt:lpwstr>
  </property>
</Properties>
</file>